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 id="264" r:id="rId6"/>
    <p:sldId id="265" r:id="rId7"/>
    <p:sldId id="266" r:id="rId8"/>
    <p:sldId id="267"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712" autoAdjust="0"/>
  </p:normalViewPr>
  <p:slideViewPr>
    <p:cSldViewPr snapToGrid="0" snapToObjects="1">
      <p:cViewPr varScale="1">
        <p:scale>
          <a:sx n="104" d="100"/>
          <a:sy n="104" d="100"/>
        </p:scale>
        <p:origin x="-1740"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26" name="Picture 2" descr="C:\Users\asahi\Documents\大浜作業\進行中\719009 GJJ 竹本様 X：PPTスライドテンプレート制作\ghhスライド_テンプレートA_cs5_2-0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C:\Users\asahi\Documents\大浜作業\進行中\719009 GJJ 竹本様 X：PPTスライドテンプレート制作\新ピュレルロゴ.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11424" y="6048476"/>
            <a:ext cx="623849" cy="396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5" descr="C:\Users\asahi\Documents\大浜作業\進行中\719009 GJJ 竹本様 X：PPTスライドテンプレート制作\Company GOJO-01.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221197" y="6084273"/>
            <a:ext cx="900869" cy="360203"/>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userDrawn="1"/>
        </p:nvSpPr>
        <p:spPr>
          <a:xfrm>
            <a:off x="7128705" y="6444476"/>
            <a:ext cx="2015295" cy="276999"/>
          </a:xfrm>
          <a:prstGeom prst="rect">
            <a:avLst/>
          </a:prstGeom>
          <a:noFill/>
        </p:spPr>
        <p:txBody>
          <a:bodyPr wrap="none" rtlCol="0">
            <a:spAutoFit/>
          </a:bodyPr>
          <a:lstStyle/>
          <a:p>
            <a:pPr algn="r"/>
            <a:r>
              <a:rPr kumimoji="1" lang="ja-JP" altLang="en-US" sz="1200" dirty="0" smtClean="0"/>
              <a:t>ゴージョージャパン株式会社</a:t>
            </a:r>
            <a:endParaRPr kumimoji="1" lang="ja-JP" altLang="en-US" sz="1200" dirty="0"/>
          </a:p>
        </p:txBody>
      </p:sp>
      <p:pic>
        <p:nvPicPr>
          <p:cNvPr id="14" name="Picture 3" descr="C:\Users\asahi\Documents\大浜作業\進行中\719009 GJJ 竹本様 X：PPTスライドテンプレート制作\ghhスライド_テンプレートA_cs5-02.pn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8368" y="5536874"/>
            <a:ext cx="573087" cy="1152525"/>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ctrTitle"/>
          </p:nvPr>
        </p:nvSpPr>
        <p:spPr>
          <a:xfrm>
            <a:off x="1044000" y="1056376"/>
            <a:ext cx="7056000" cy="1980000"/>
          </a:xfrm>
        </p:spPr>
        <p:txBody>
          <a:bodyPr>
            <a:normAutofit/>
          </a:bodyPr>
          <a:lstStyle>
            <a:lvl1pPr>
              <a:defRPr sz="3200">
                <a:solidFill>
                  <a:schemeClr val="bg1"/>
                </a:solidFill>
              </a:defRPr>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044000" y="3501008"/>
            <a:ext cx="7056000" cy="1752600"/>
          </a:xfrm>
        </p:spPr>
        <p:txBody>
          <a:bodyPr>
            <a:normAutofit/>
          </a:bodyPr>
          <a:lstStyle>
            <a:lvl1pPr marL="0" indent="0" algn="ctr">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DE7D85AB-D89A-41AF-B947-F9A2C8F00442}" type="datetimeFigureOut">
              <a:rPr kumimoji="1" lang="ja-JP" altLang="en-US" smtClean="0"/>
              <a:t>2015/1/14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571E34-327F-4AEE-B71C-40C274CD91F1}" type="slidenum">
              <a:rPr kumimoji="1" lang="ja-JP" altLang="en-US" smtClean="0"/>
              <a:t>‹#›</a:t>
            </a:fld>
            <a:endParaRPr kumimoji="1" lang="ja-JP" altLang="en-US"/>
          </a:p>
        </p:txBody>
      </p:sp>
    </p:spTree>
    <p:extLst>
      <p:ext uri="{BB962C8B-B14F-4D97-AF65-F5344CB8AC3E}">
        <p14:creationId xmlns:p14="http://schemas.microsoft.com/office/powerpoint/2010/main" val="30657128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7D85AB-D89A-41AF-B947-F9A2C8F00442}" type="datetimeFigureOut">
              <a:rPr kumimoji="1" lang="ja-JP" altLang="en-US" smtClean="0"/>
              <a:t>2015/1/14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571E34-327F-4AEE-B71C-40C274CD91F1}" type="slidenum">
              <a:rPr kumimoji="1" lang="ja-JP" altLang="en-US" smtClean="0"/>
              <a:t>‹#›</a:t>
            </a:fld>
            <a:endParaRPr kumimoji="1" lang="ja-JP" altLang="en-US"/>
          </a:p>
        </p:txBody>
      </p:sp>
    </p:spTree>
    <p:extLst>
      <p:ext uri="{BB962C8B-B14F-4D97-AF65-F5344CB8AC3E}">
        <p14:creationId xmlns:p14="http://schemas.microsoft.com/office/powerpoint/2010/main" val="38779031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pic>
        <p:nvPicPr>
          <p:cNvPr id="2050" name="Picture 2" descr="C:\Users\asahi\Documents\大浜作業\進行中\719009 GJJ 竹本様 X：PPTスライドテンプレート制作\ghhスライド_テンプレートA_cs5_2-04.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asahi\Documents\大浜作業\進行中\719009 GJJ 竹本様 X：PPTスライドテンプレート制作\新ピュレルロゴ.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11424" y="6048476"/>
            <a:ext cx="623849" cy="396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 descr="C:\Users\asahi\Documents\大浜作業\進行中\719009 GJJ 竹本様 X：PPTスライドテンプレート制作\Company GOJO-01.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221197" y="6084273"/>
            <a:ext cx="900869" cy="360203"/>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p:cNvSpPr txBox="1"/>
          <p:nvPr userDrawn="1"/>
        </p:nvSpPr>
        <p:spPr>
          <a:xfrm>
            <a:off x="7128705" y="6444476"/>
            <a:ext cx="2015295" cy="276999"/>
          </a:xfrm>
          <a:prstGeom prst="rect">
            <a:avLst/>
          </a:prstGeom>
          <a:noFill/>
        </p:spPr>
        <p:txBody>
          <a:bodyPr wrap="none" rtlCol="0">
            <a:spAutoFit/>
          </a:bodyPr>
          <a:lstStyle/>
          <a:p>
            <a:pPr algn="r"/>
            <a:r>
              <a:rPr kumimoji="1" lang="ja-JP" altLang="en-US" sz="1200" dirty="0" smtClean="0"/>
              <a:t>ゴージョージャパン株式会社</a:t>
            </a:r>
            <a:endParaRPr kumimoji="1" lang="ja-JP" altLang="en-US" sz="1200" dirty="0"/>
          </a:p>
        </p:txBody>
      </p:sp>
      <p:sp>
        <p:nvSpPr>
          <p:cNvPr id="2" name="タイトル 1"/>
          <p:cNvSpPr>
            <a:spLocks noGrp="1"/>
          </p:cNvSpPr>
          <p:nvPr>
            <p:ph type="title"/>
          </p:nvPr>
        </p:nvSpPr>
        <p:spPr>
          <a:xfrm>
            <a:off x="648000" y="2492896"/>
            <a:ext cx="7848000" cy="1362075"/>
          </a:xfrm>
        </p:spPr>
        <p:txBody>
          <a:bodyPr anchor="ctr">
            <a:normAutofit/>
          </a:bodyPr>
          <a:lstStyle>
            <a:lvl1pPr algn="ctr">
              <a:defRPr sz="3200" b="1" cap="all">
                <a:solidFill>
                  <a:schemeClr val="accent6"/>
                </a:solidFill>
              </a:defRPr>
            </a:lvl1pPr>
          </a:lstStyle>
          <a:p>
            <a:r>
              <a:rPr kumimoji="1" lang="ja-JP" altLang="en-US" smtClean="0"/>
              <a:t>マスター タイトルの書式設定</a:t>
            </a:r>
            <a:endParaRPr kumimoji="1" lang="ja-JP" altLang="en-US"/>
          </a:p>
        </p:txBody>
      </p:sp>
      <p:sp>
        <p:nvSpPr>
          <p:cNvPr id="4" name="日付プレースホルダー 3"/>
          <p:cNvSpPr>
            <a:spLocks noGrp="1"/>
          </p:cNvSpPr>
          <p:nvPr>
            <p:ph type="dt" sz="half" idx="10"/>
          </p:nvPr>
        </p:nvSpPr>
        <p:spPr/>
        <p:txBody>
          <a:bodyPr/>
          <a:lstStyle/>
          <a:p>
            <a:fld id="{DE7D85AB-D89A-41AF-B947-F9A2C8F00442}" type="datetimeFigureOut">
              <a:rPr kumimoji="1" lang="ja-JP" altLang="en-US" smtClean="0"/>
              <a:t>2015/1/14</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p:spPr>
        <p:txBody>
          <a:bodyPr/>
          <a:lstStyle/>
          <a:p>
            <a:fld id="{79571E34-327F-4AEE-B71C-40C274CD91F1}" type="slidenum">
              <a:rPr kumimoji="1" lang="ja-JP" altLang="en-US" smtClean="0"/>
              <a:t>‹#›</a:t>
            </a:fld>
            <a:endParaRPr kumimoji="1" lang="ja-JP" altLang="en-US"/>
          </a:p>
        </p:txBody>
      </p:sp>
      <p:pic>
        <p:nvPicPr>
          <p:cNvPr id="11" name="Picture 3" descr="C:\Users\asahi\Documents\大浜作業\進行中\719009 GJJ 竹本様 X：PPTスライドテンプレート制作\ghhスライド_テンプレートA_cs5-02.pn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8368" y="5536874"/>
            <a:ext cx="573087"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2150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E7D85AB-D89A-41AF-B947-F9A2C8F00442}" type="datetimeFigureOut">
              <a:rPr kumimoji="1" lang="ja-JP" altLang="en-US" smtClean="0"/>
              <a:t>2015/1/14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9571E34-327F-4AEE-B71C-40C274CD91F1}" type="slidenum">
              <a:rPr kumimoji="1" lang="ja-JP" altLang="en-US" smtClean="0"/>
              <a:t>‹#›</a:t>
            </a:fld>
            <a:endParaRPr kumimoji="1" lang="ja-JP" altLang="en-US"/>
          </a:p>
        </p:txBody>
      </p:sp>
    </p:spTree>
    <p:extLst>
      <p:ext uri="{BB962C8B-B14F-4D97-AF65-F5344CB8AC3E}">
        <p14:creationId xmlns:p14="http://schemas.microsoft.com/office/powerpoint/2010/main" val="3695730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7D85AB-D89A-41AF-B947-F9A2C8F00442}" type="datetimeFigureOut">
              <a:rPr kumimoji="1" lang="ja-JP" altLang="en-US" smtClean="0"/>
              <a:t>2015/1/14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9571E34-327F-4AEE-B71C-40C274CD91F1}" type="slidenum">
              <a:rPr kumimoji="1" lang="ja-JP" altLang="en-US" smtClean="0"/>
              <a:t>‹#›</a:t>
            </a:fld>
            <a:endParaRPr kumimoji="1" lang="ja-JP" altLang="en-US"/>
          </a:p>
        </p:txBody>
      </p:sp>
    </p:spTree>
    <p:extLst>
      <p:ext uri="{BB962C8B-B14F-4D97-AF65-F5344CB8AC3E}">
        <p14:creationId xmlns:p14="http://schemas.microsoft.com/office/powerpoint/2010/main" val="4103475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C:\Users\asahi\Documents\大浜作業\進行中\719009_GJJ_竹本様_PPTスライドテンプレート制作\テンプレA\ghh_A_本文.jp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0"/>
            <a:ext cx="9144001"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asahi\Documents\大浜作業\進行中\719009 GJJ 竹本様 X：PPTスライドテンプレート制作\新ピュレルロゴ.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8411424" y="6048476"/>
            <a:ext cx="623849" cy="396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 descr="C:\Users\asahi\Documents\大浜作業\進行中\719009 GJJ 竹本様 X：PPTスライドテンプレート制作\Company GOJO-01.png"/>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7221197" y="6084273"/>
            <a:ext cx="900869" cy="360203"/>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userDrawn="1"/>
        </p:nvSpPr>
        <p:spPr>
          <a:xfrm>
            <a:off x="7128705" y="6444476"/>
            <a:ext cx="2015295" cy="276999"/>
          </a:xfrm>
          <a:prstGeom prst="rect">
            <a:avLst/>
          </a:prstGeom>
          <a:noFill/>
        </p:spPr>
        <p:txBody>
          <a:bodyPr wrap="none" rtlCol="0">
            <a:spAutoFit/>
          </a:bodyPr>
          <a:lstStyle/>
          <a:p>
            <a:pPr algn="r"/>
            <a:r>
              <a:rPr kumimoji="1" lang="ja-JP" altLang="en-US" sz="1200" dirty="0" smtClean="0"/>
              <a:t>ゴージョージャパン株式会社</a:t>
            </a:r>
            <a:endParaRPr kumimoji="1" lang="ja-JP" altLang="en-US" sz="1200" dirty="0"/>
          </a:p>
        </p:txBody>
      </p:sp>
      <p:pic>
        <p:nvPicPr>
          <p:cNvPr id="14" name="Picture 3" descr="C:\Users\asahi\Documents\大浜作業\進行中\719009 GJJ 竹本様 X：PPTスライドテンプレート制作\ghhスライド_テンプレートA_cs5-02.png"/>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8368" y="5536874"/>
            <a:ext cx="573087" cy="1152525"/>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プレースホルダー 1"/>
          <p:cNvSpPr>
            <a:spLocks noGrp="1"/>
          </p:cNvSpPr>
          <p:nvPr>
            <p:ph type="title"/>
          </p:nvPr>
        </p:nvSpPr>
        <p:spPr>
          <a:xfrm>
            <a:off x="468000" y="108198"/>
            <a:ext cx="8208000" cy="972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68000" y="1268760"/>
            <a:ext cx="8208000" cy="1846659"/>
          </a:xfrm>
          <a:prstGeom prst="rect">
            <a:avLst/>
          </a:prstGeom>
        </p:spPr>
        <p:txBody>
          <a:bodyPr vert="horz" lIns="91440" tIns="45720" rIns="91440" bIns="4572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7D85AB-D89A-41AF-B947-F9A2C8F00442}" type="datetimeFigureOut">
              <a:rPr kumimoji="1" lang="ja-JP" altLang="en-US" smtClean="0"/>
              <a:t>2015/1/14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71E34-327F-4AEE-B71C-40C274CD91F1}" type="slidenum">
              <a:rPr kumimoji="1" lang="ja-JP" altLang="en-US" smtClean="0"/>
              <a:t>‹#›</a:t>
            </a:fld>
            <a:endParaRPr kumimoji="1" lang="ja-JP" altLang="en-US"/>
          </a:p>
        </p:txBody>
      </p:sp>
    </p:spTree>
    <p:extLst>
      <p:ext uri="{BB962C8B-B14F-4D97-AF65-F5344CB8AC3E}">
        <p14:creationId xmlns:p14="http://schemas.microsoft.com/office/powerpoint/2010/main" val="1440487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Lst>
  <p:timing>
    <p:tnLst>
      <p:par>
        <p:cTn id="1" dur="indefinite" restart="never" nodeType="tmRoot"/>
      </p:par>
    </p:tnLst>
  </p:timing>
  <p:txStyles>
    <p:titleStyle>
      <a:lvl1pPr algn="ctr" defTabSz="914400" rtl="0" eaLnBrk="1" latinLnBrk="0" hangingPunct="1">
        <a:spcBef>
          <a:spcPct val="0"/>
        </a:spcBef>
        <a:buNone/>
        <a:defRPr kumimoji="1" sz="3200" b="1" kern="1200">
          <a:solidFill>
            <a:schemeClr val="accent3"/>
          </a:solidFill>
          <a:latin typeface="+mj-lt"/>
          <a:ea typeface="+mj-ea"/>
          <a:cs typeface="+mj-cs"/>
        </a:defRPr>
      </a:lvl1pPr>
    </p:titleStyle>
    <p:bodyStyle>
      <a:lvl1pPr marL="179388" indent="-179388" algn="l" defTabSz="914400" rtl="0" eaLnBrk="1" latinLnBrk="0" hangingPunct="1">
        <a:spcBef>
          <a:spcPts val="1200"/>
        </a:spcBef>
        <a:buFont typeface="Arial" panose="020B0604020202020204" pitchFamily="34" charset="0"/>
        <a:buChar char="•"/>
        <a:defRPr kumimoji="1" sz="2400" kern="1200">
          <a:solidFill>
            <a:schemeClr val="tx1"/>
          </a:solidFill>
          <a:latin typeface="+mn-lt"/>
          <a:ea typeface="+mn-ea"/>
          <a:cs typeface="+mn-cs"/>
        </a:defRPr>
      </a:lvl1pPr>
      <a:lvl2pPr marL="538163" indent="-273050" algn="l" defTabSz="914400" rtl="0" eaLnBrk="1" latinLnBrk="0" hangingPunct="1">
        <a:spcBef>
          <a:spcPts val="600"/>
        </a:spcBef>
        <a:buFont typeface="Arial" panose="020B0604020202020204" pitchFamily="34" charset="0"/>
        <a:buChar char="–"/>
        <a:defRPr kumimoji="1" sz="2000" kern="1200">
          <a:solidFill>
            <a:schemeClr val="tx1"/>
          </a:solidFill>
          <a:latin typeface="+mn-lt"/>
          <a:ea typeface="+mn-ea"/>
          <a:cs typeface="+mn-cs"/>
        </a:defRPr>
      </a:lvl2pPr>
      <a:lvl3pPr marL="803275" indent="-179388" algn="l" defTabSz="914400" rtl="0" eaLnBrk="1" latinLnBrk="0" hangingPunct="1">
        <a:spcBef>
          <a:spcPts val="600"/>
        </a:spcBef>
        <a:buFont typeface="Arial" panose="020B0604020202020204" pitchFamily="34" charset="0"/>
        <a:buChar char="•"/>
        <a:defRPr kumimoji="1" sz="1800" kern="1200">
          <a:solidFill>
            <a:schemeClr val="tx1"/>
          </a:solidFill>
          <a:latin typeface="+mn-lt"/>
          <a:ea typeface="+mn-ea"/>
          <a:cs typeface="+mn-cs"/>
        </a:defRPr>
      </a:lvl3pPr>
      <a:lvl4pPr marL="1076325" indent="-179388" algn="l" defTabSz="914400" rtl="0" eaLnBrk="1" latinLnBrk="0" hangingPunct="1">
        <a:spcBef>
          <a:spcPts val="600"/>
        </a:spcBef>
        <a:buFont typeface="Arial" panose="020B0604020202020204" pitchFamily="34" charset="0"/>
        <a:buChar char="–"/>
        <a:defRPr kumimoji="1" sz="1600" kern="1200">
          <a:solidFill>
            <a:schemeClr val="tx1"/>
          </a:solidFill>
          <a:latin typeface="+mn-lt"/>
          <a:ea typeface="+mn-ea"/>
          <a:cs typeface="+mn-cs"/>
        </a:defRPr>
      </a:lvl4pPr>
      <a:lvl5pPr marL="1255713" indent="-179388" algn="l" defTabSz="914400" rtl="0" eaLnBrk="1" latinLnBrk="0" hangingPunct="1">
        <a:spcBef>
          <a:spcPts val="6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nih.go.jp/niid/ja/flu-m/2066-idsc/related/584-atpcs002.html" TargetMode="External"/><Relationship Id="rId2" Type="http://schemas.openxmlformats.org/officeDocument/2006/relationships/hyperlink" Target="http://www.cdc.gov/flu/weekl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dc.gov/flu/weekl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ih.go.jp/niid/ja/iasr-inf.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000" dirty="0" smtClean="0"/>
              <a:t>インフルエンザ：最近の話題</a:t>
            </a:r>
            <a:endParaRPr lang="ja-JP" altLang="en-US" sz="4000" dirty="0"/>
          </a:p>
        </p:txBody>
      </p:sp>
      <p:sp>
        <p:nvSpPr>
          <p:cNvPr id="3" name="サブタイトル 2"/>
          <p:cNvSpPr>
            <a:spLocks noGrp="1"/>
          </p:cNvSpPr>
          <p:nvPr>
            <p:ph type="subTitle" idx="1"/>
          </p:nvPr>
        </p:nvSpPr>
        <p:spPr/>
        <p:txBody>
          <a:bodyPr/>
          <a:lstStyle/>
          <a:p>
            <a:r>
              <a:rPr lang="en-US" altLang="ja-JP" smtClean="0"/>
              <a:t>2014</a:t>
            </a:r>
            <a:r>
              <a:rPr lang="ja-JP" altLang="en-US" smtClean="0"/>
              <a:t>年</a:t>
            </a:r>
            <a:r>
              <a:rPr lang="en-US" altLang="ja-JP" smtClean="0"/>
              <a:t>12</a:t>
            </a:r>
            <a:r>
              <a:rPr lang="ja-JP" altLang="en-US" smtClean="0"/>
              <a:t>月</a:t>
            </a:r>
            <a:r>
              <a:rPr lang="en-US" altLang="ja-JP" smtClean="0"/>
              <a:t>01</a:t>
            </a:r>
            <a:r>
              <a:rPr lang="ja-JP" altLang="en-US" smtClean="0"/>
              <a:t>日</a:t>
            </a:r>
            <a:endParaRPr lang="ja-JP" altLang="en-US" dirty="0"/>
          </a:p>
        </p:txBody>
      </p:sp>
    </p:spTree>
    <p:extLst>
      <p:ext uri="{BB962C8B-B14F-4D97-AF65-F5344CB8AC3E}">
        <p14:creationId xmlns:p14="http://schemas.microsoft.com/office/powerpoint/2010/main" val="1092700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2014</a:t>
            </a:r>
            <a:r>
              <a:rPr lang="ja-JP" altLang="en-US" dirty="0" smtClean="0"/>
              <a:t>～</a:t>
            </a:r>
            <a:r>
              <a:rPr lang="en-US" altLang="ja-JP" dirty="0" smtClean="0"/>
              <a:t>2015</a:t>
            </a:r>
            <a:r>
              <a:rPr lang="ja-JP" altLang="en-US" dirty="0" smtClean="0"/>
              <a:t>シーズンのインフルエンザワクチン</a:t>
            </a:r>
            <a:endParaRPr lang="ja-JP" altLang="en-US" dirty="0"/>
          </a:p>
        </p:txBody>
      </p:sp>
      <p:sp>
        <p:nvSpPr>
          <p:cNvPr id="3" name="コンテンツ プレースホルダー 2"/>
          <p:cNvSpPr>
            <a:spLocks noGrp="1"/>
          </p:cNvSpPr>
          <p:nvPr>
            <p:ph idx="1"/>
          </p:nvPr>
        </p:nvSpPr>
        <p:spPr>
          <a:xfrm>
            <a:off x="468000" y="1268760"/>
            <a:ext cx="8208000" cy="4175502"/>
          </a:xfrm>
        </p:spPr>
        <p:txBody>
          <a:bodyPr/>
          <a:lstStyle/>
          <a:p>
            <a:r>
              <a:rPr lang="ja-JP" altLang="en-US" sz="2000" dirty="0" smtClean="0"/>
              <a:t>アメリカで今シーズンの患者分離株（</a:t>
            </a:r>
            <a:r>
              <a:rPr lang="en-US" altLang="ja-JP" sz="2000" dirty="0" smtClean="0"/>
              <a:t>34</a:t>
            </a:r>
            <a:r>
              <a:rPr lang="ja-JP" altLang="en-US" sz="2000" dirty="0" smtClean="0"/>
              <a:t>株）との抗原適合性を調べたところ、</a:t>
            </a:r>
            <a:r>
              <a:rPr lang="en-US" altLang="ja-JP" sz="2000" dirty="0" smtClean="0"/>
              <a:t>19</a:t>
            </a:r>
            <a:r>
              <a:rPr lang="ja-JP" altLang="en-US" sz="2000" dirty="0" smtClean="0"/>
              <a:t>株（</a:t>
            </a:r>
            <a:r>
              <a:rPr lang="en-US" altLang="ja-JP" sz="2000" dirty="0" smtClean="0"/>
              <a:t>56</a:t>
            </a:r>
            <a:r>
              <a:rPr lang="ja-JP" altLang="en-US" sz="2000" dirty="0" smtClean="0"/>
              <a:t>％）は</a:t>
            </a:r>
            <a:r>
              <a:rPr lang="en-US" altLang="ja-JP" sz="2000" dirty="0" smtClean="0"/>
              <a:t>H3N2</a:t>
            </a:r>
            <a:r>
              <a:rPr lang="ja-JP" altLang="en-US" sz="2000" dirty="0" smtClean="0"/>
              <a:t>ワクチン株として選択した</a:t>
            </a:r>
            <a:r>
              <a:rPr lang="en-US" altLang="ja-JP" sz="2000" dirty="0" smtClean="0"/>
              <a:t>A/Texas/50/2012</a:t>
            </a:r>
            <a:r>
              <a:rPr lang="ja-JP" altLang="en-US" sz="2000" dirty="0" smtClean="0"/>
              <a:t>によくマッチしたが、</a:t>
            </a:r>
            <a:r>
              <a:rPr lang="en-US" altLang="ja-JP" sz="2000" dirty="0" smtClean="0"/>
              <a:t>15</a:t>
            </a:r>
            <a:r>
              <a:rPr lang="ja-JP" altLang="en-US" sz="2000" dirty="0" smtClean="0"/>
              <a:t>株のタイター（抗体価）は低かった。 </a:t>
            </a:r>
            <a:endParaRPr lang="en-US" altLang="ja-JP" sz="2000" dirty="0" smtClean="0"/>
          </a:p>
          <a:p>
            <a:pPr>
              <a:spcBef>
                <a:spcPts val="1200"/>
              </a:spcBef>
            </a:pPr>
            <a:r>
              <a:rPr lang="en-US" altLang="ja-JP" sz="2000" dirty="0" smtClean="0"/>
              <a:t>15</a:t>
            </a:r>
            <a:r>
              <a:rPr lang="ja-JP" altLang="en-US" sz="2000" dirty="0" smtClean="0"/>
              <a:t>株の多くの抗原性は、</a:t>
            </a:r>
            <a:r>
              <a:rPr lang="en-US" altLang="ja-JP" sz="2000" dirty="0" smtClean="0"/>
              <a:t> A/Switzerland/9715293/2013</a:t>
            </a:r>
            <a:r>
              <a:rPr lang="ja-JP" altLang="en-US" sz="2000" dirty="0" smtClean="0"/>
              <a:t>と似かよっていた。この株は</a:t>
            </a:r>
            <a:r>
              <a:rPr lang="en-US" altLang="ja-JP" sz="2000" dirty="0" smtClean="0"/>
              <a:t>2015</a:t>
            </a:r>
            <a:r>
              <a:rPr lang="ja-JP" altLang="en-US" sz="2000" dirty="0" smtClean="0"/>
              <a:t>年南半球用のワクチン株として選択されたものである。</a:t>
            </a:r>
            <a:r>
              <a:rPr lang="en-US" altLang="ja-JP" sz="2000" dirty="0" smtClean="0"/>
              <a:t/>
            </a:r>
            <a:br>
              <a:rPr lang="en-US" altLang="ja-JP" sz="2000" dirty="0" smtClean="0"/>
            </a:br>
            <a:r>
              <a:rPr lang="ja-JP" altLang="en-US" sz="2000" spc="-40" dirty="0" smtClean="0"/>
              <a:t>（</a:t>
            </a:r>
            <a:r>
              <a:rPr lang="en-US" altLang="ja-JP" sz="2000" spc="-40" dirty="0" smtClean="0"/>
              <a:t>Weekly</a:t>
            </a:r>
            <a:r>
              <a:rPr lang="en-US" altLang="ja-JP" sz="2000" spc="-30" dirty="0" smtClean="0"/>
              <a:t> </a:t>
            </a:r>
            <a:r>
              <a:rPr lang="en-US" altLang="ja-JP" sz="2000" spc="-40" dirty="0" smtClean="0"/>
              <a:t>U.S.</a:t>
            </a:r>
            <a:r>
              <a:rPr lang="en-US" altLang="ja-JP" sz="2000" spc="-30" dirty="0" smtClean="0"/>
              <a:t> Influenza Surveillance Report</a:t>
            </a:r>
            <a:r>
              <a:rPr lang="en-US" altLang="ja-JP" sz="2000" spc="-40" dirty="0" smtClean="0"/>
              <a:t>,</a:t>
            </a:r>
            <a:r>
              <a:rPr lang="en-US" altLang="ja-JP" sz="2000" spc="-30" dirty="0" smtClean="0"/>
              <a:t> </a:t>
            </a:r>
            <a:r>
              <a:rPr lang="en-US" altLang="ja-JP" sz="2000" spc="-40" dirty="0" smtClean="0"/>
              <a:t>Antigenic</a:t>
            </a:r>
            <a:r>
              <a:rPr lang="en-US" altLang="ja-JP" sz="2000" spc="-30" dirty="0" smtClean="0"/>
              <a:t> Characterization</a:t>
            </a:r>
            <a:r>
              <a:rPr lang="ja-JP" altLang="en-US" sz="2000" spc="-40" dirty="0" smtClean="0"/>
              <a:t>）</a:t>
            </a:r>
            <a:r>
              <a:rPr lang="en-US" altLang="ja-JP" sz="2000" dirty="0" smtClean="0"/>
              <a:t/>
            </a:r>
            <a:br>
              <a:rPr lang="en-US" altLang="ja-JP" sz="2000" dirty="0" smtClean="0"/>
            </a:br>
            <a:r>
              <a:rPr lang="en-US" altLang="ja-JP" sz="2000" dirty="0" smtClean="0">
                <a:hlinkClick r:id="rId2"/>
              </a:rPr>
              <a:t>http://www.cdc.gov/flu/weekly/</a:t>
            </a:r>
            <a:endParaRPr lang="en-US" altLang="ja-JP" sz="2000" dirty="0" smtClean="0"/>
          </a:p>
          <a:p>
            <a:pPr>
              <a:spcBef>
                <a:spcPts val="1200"/>
              </a:spcBef>
            </a:pPr>
            <a:r>
              <a:rPr lang="ja-JP" altLang="en-US" sz="2000" dirty="0" smtClean="0"/>
              <a:t>日本の今シーズンワクチン株として選択されているのは以下の</a:t>
            </a:r>
            <a:r>
              <a:rPr lang="en-US" altLang="ja-JP" sz="2000" dirty="0" smtClean="0"/>
              <a:t>3</a:t>
            </a:r>
            <a:r>
              <a:rPr lang="ja-JP" altLang="en-US" sz="2000" dirty="0" smtClean="0"/>
              <a:t>種。</a:t>
            </a:r>
            <a:endParaRPr lang="en-US" altLang="ja-JP" sz="2000" dirty="0" smtClean="0"/>
          </a:p>
          <a:p>
            <a:pPr lvl="1"/>
            <a:r>
              <a:rPr lang="en-US" altLang="ja-JP" sz="1800" dirty="0" smtClean="0"/>
              <a:t>A/California</a:t>
            </a:r>
            <a:r>
              <a:rPr lang="ja-JP" altLang="en-US" sz="1800" dirty="0" smtClean="0"/>
              <a:t>（カリフォルニア）</a:t>
            </a:r>
            <a:r>
              <a:rPr lang="en-US" altLang="ja-JP" sz="1800" dirty="0" smtClean="0"/>
              <a:t>/7/2009</a:t>
            </a:r>
            <a:r>
              <a:rPr lang="ja-JP" altLang="en-US" sz="1800" dirty="0" smtClean="0"/>
              <a:t>（</a:t>
            </a:r>
            <a:r>
              <a:rPr lang="en-US" altLang="ja-JP" sz="1800" dirty="0" smtClean="0"/>
              <a:t>X-179A</a:t>
            </a:r>
            <a:r>
              <a:rPr lang="ja-JP" altLang="en-US" sz="1800" dirty="0" smtClean="0"/>
              <a:t>）（</a:t>
            </a:r>
            <a:r>
              <a:rPr lang="en-US" altLang="ja-JP" sz="1800" dirty="0" smtClean="0"/>
              <a:t>H1N1</a:t>
            </a:r>
            <a:r>
              <a:rPr lang="ja-JP" altLang="en-US" sz="1800" dirty="0" smtClean="0"/>
              <a:t>）</a:t>
            </a:r>
            <a:r>
              <a:rPr lang="en-US" altLang="ja-JP" sz="1800" dirty="0" smtClean="0"/>
              <a:t>pdm09</a:t>
            </a:r>
          </a:p>
          <a:p>
            <a:pPr lvl="1"/>
            <a:r>
              <a:rPr lang="en-US" altLang="ja-JP" sz="1800" dirty="0" smtClean="0"/>
              <a:t>A/New York</a:t>
            </a:r>
            <a:r>
              <a:rPr lang="ja-JP" altLang="en-US" sz="1800" dirty="0" smtClean="0"/>
              <a:t>（ニューヨーク）</a:t>
            </a:r>
            <a:r>
              <a:rPr lang="en-US" altLang="ja-JP" sz="1800" dirty="0" smtClean="0"/>
              <a:t>/39/2012</a:t>
            </a:r>
            <a:r>
              <a:rPr lang="ja-JP" altLang="en-US" sz="1800" dirty="0" smtClean="0"/>
              <a:t>（</a:t>
            </a:r>
            <a:r>
              <a:rPr lang="en-US" altLang="ja-JP" sz="1800" dirty="0" smtClean="0"/>
              <a:t>X-233A</a:t>
            </a:r>
            <a:r>
              <a:rPr lang="ja-JP" altLang="en-US" sz="1800" dirty="0" smtClean="0"/>
              <a:t>）（</a:t>
            </a:r>
            <a:r>
              <a:rPr lang="en-US" altLang="ja-JP" sz="1800" dirty="0" smtClean="0"/>
              <a:t>H3N2</a:t>
            </a:r>
            <a:r>
              <a:rPr lang="ja-JP" altLang="en-US" sz="1800" dirty="0" smtClean="0"/>
              <a:t>）</a:t>
            </a:r>
          </a:p>
          <a:p>
            <a:pPr lvl="1"/>
            <a:r>
              <a:rPr lang="en-US" altLang="ja-JP" sz="1800" dirty="0" smtClean="0"/>
              <a:t>B/Massachusetts</a:t>
            </a:r>
            <a:r>
              <a:rPr lang="ja-JP" altLang="en-US" sz="1800" dirty="0" smtClean="0"/>
              <a:t>（マサチュセッツ）</a:t>
            </a:r>
            <a:r>
              <a:rPr lang="en-US" altLang="ja-JP" sz="1800" dirty="0" smtClean="0"/>
              <a:t>/2/2012</a:t>
            </a:r>
            <a:r>
              <a:rPr lang="ja-JP" altLang="en-US" sz="1800" dirty="0" smtClean="0"/>
              <a:t>（</a:t>
            </a:r>
            <a:r>
              <a:rPr lang="en-US" altLang="ja-JP" sz="1800" dirty="0" smtClean="0"/>
              <a:t>BX-51B</a:t>
            </a:r>
            <a:r>
              <a:rPr lang="ja-JP" altLang="en-US" sz="1800" dirty="0" smtClean="0"/>
              <a:t>）</a:t>
            </a:r>
            <a:r>
              <a:rPr lang="en-US" altLang="ja-JP" sz="1800" dirty="0" smtClean="0"/>
              <a:t/>
            </a:r>
            <a:br>
              <a:rPr lang="en-US" altLang="ja-JP" sz="1800" dirty="0" smtClean="0"/>
            </a:br>
            <a:r>
              <a:rPr lang="en-US" altLang="ja-JP" sz="1800" dirty="0" smtClean="0">
                <a:hlinkClick r:id="rId3"/>
              </a:rPr>
              <a:t>http://www.nih.go.jp/niid/ja/flu-m/2066-idsc/related/584-atpcs002.html</a:t>
            </a:r>
            <a:endParaRPr lang="ja-JP" altLang="en-US" sz="1800" dirty="0"/>
          </a:p>
        </p:txBody>
      </p:sp>
    </p:spTree>
    <p:extLst>
      <p:ext uri="{BB962C8B-B14F-4D97-AF65-F5344CB8AC3E}">
        <p14:creationId xmlns:p14="http://schemas.microsoft.com/office/powerpoint/2010/main" val="3333627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2014</a:t>
            </a:r>
            <a:r>
              <a:rPr lang="ja-JP" altLang="en-US" dirty="0" smtClean="0"/>
              <a:t>～</a:t>
            </a:r>
            <a:r>
              <a:rPr lang="en-US" altLang="ja-JP" dirty="0" smtClean="0"/>
              <a:t>2015</a:t>
            </a:r>
            <a:r>
              <a:rPr lang="ja-JP" altLang="en-US" dirty="0" smtClean="0"/>
              <a:t>　アメリカの流行株</a:t>
            </a:r>
            <a:endParaRPr lang="ja-JP" altLang="en-US" dirty="0"/>
          </a:p>
        </p:txBody>
      </p:sp>
      <p:sp>
        <p:nvSpPr>
          <p:cNvPr id="3" name="コンテンツ プレースホルダー 2"/>
          <p:cNvSpPr>
            <a:spLocks noGrp="1"/>
          </p:cNvSpPr>
          <p:nvPr>
            <p:ph idx="1"/>
          </p:nvPr>
        </p:nvSpPr>
        <p:spPr>
          <a:xfrm>
            <a:off x="468000" y="1268760"/>
            <a:ext cx="8208000" cy="2816156"/>
          </a:xfrm>
        </p:spPr>
        <p:txBody>
          <a:bodyPr/>
          <a:lstStyle/>
          <a:p>
            <a:pPr>
              <a:tabLst>
                <a:tab pos="1023938" algn="l"/>
              </a:tabLst>
            </a:pPr>
            <a:r>
              <a:rPr lang="en-US" altLang="ja-JP" dirty="0" smtClean="0"/>
              <a:t>CDC</a:t>
            </a:r>
            <a:r>
              <a:rPr lang="ja-JP" altLang="en-US" dirty="0" smtClean="0"/>
              <a:t>：</a:t>
            </a:r>
            <a:r>
              <a:rPr lang="en-US" altLang="ja-JP" dirty="0" smtClean="0"/>
              <a:t>Weekly U.S. Influenza Surveillance Report,</a:t>
            </a:r>
            <a:br>
              <a:rPr lang="en-US" altLang="ja-JP" dirty="0" smtClean="0"/>
            </a:br>
            <a:r>
              <a:rPr lang="en-US" altLang="ja-JP" dirty="0" smtClean="0"/>
              <a:t>	Antigenic Characterization</a:t>
            </a:r>
            <a:br>
              <a:rPr lang="en-US" altLang="ja-JP" dirty="0" smtClean="0"/>
            </a:br>
            <a:r>
              <a:rPr lang="en-US" altLang="ja-JP" dirty="0" smtClean="0"/>
              <a:t>	</a:t>
            </a:r>
            <a:r>
              <a:rPr lang="en-US" altLang="ja-JP" dirty="0" smtClean="0">
                <a:hlinkClick r:id="rId2"/>
              </a:rPr>
              <a:t>http://www.cdc.gov/flu/weekly/</a:t>
            </a:r>
            <a:endParaRPr lang="en-US" altLang="ja-JP" dirty="0" smtClean="0"/>
          </a:p>
          <a:p>
            <a:pPr lvl="1"/>
            <a:r>
              <a:rPr lang="en-US" altLang="ja-JP" dirty="0" smtClean="0"/>
              <a:t>A</a:t>
            </a:r>
            <a:r>
              <a:rPr lang="ja-JP" altLang="en-US" dirty="0" smtClean="0"/>
              <a:t>型</a:t>
            </a:r>
            <a:r>
              <a:rPr lang="en-US" altLang="ja-JP" dirty="0" smtClean="0"/>
              <a:t>H1N1</a:t>
            </a:r>
            <a:r>
              <a:rPr lang="ja-JP" altLang="en-US" dirty="0" smtClean="0"/>
              <a:t>のおよそ</a:t>
            </a:r>
            <a:r>
              <a:rPr lang="en-US" altLang="ja-JP" dirty="0" smtClean="0"/>
              <a:t>60%</a:t>
            </a:r>
            <a:r>
              <a:rPr lang="ja-JP" altLang="en-US" dirty="0" smtClean="0"/>
              <a:t>は亜型不明。</a:t>
            </a:r>
            <a:endParaRPr lang="en-US" altLang="ja-JP" dirty="0" smtClean="0"/>
          </a:p>
          <a:p>
            <a:pPr lvl="1"/>
            <a:r>
              <a:rPr lang="ja-JP" altLang="en-US" dirty="0" smtClean="0"/>
              <a:t>残りは</a:t>
            </a:r>
            <a:r>
              <a:rPr lang="en-US" altLang="ja-JP" dirty="0" smtClean="0"/>
              <a:t>H1N1pdm09</a:t>
            </a:r>
            <a:r>
              <a:rPr lang="ja-JP" altLang="en-US" dirty="0" err="1" smtClean="0"/>
              <a:t>。</a:t>
            </a:r>
            <a:endParaRPr lang="en-US" altLang="ja-JP" dirty="0" smtClean="0"/>
          </a:p>
          <a:p>
            <a:pPr lvl="1"/>
            <a:r>
              <a:rPr lang="en-US" altLang="ja-JP" dirty="0" smtClean="0"/>
              <a:t>A</a:t>
            </a:r>
            <a:r>
              <a:rPr lang="ja-JP" altLang="en-US" dirty="0" smtClean="0"/>
              <a:t>型</a:t>
            </a:r>
            <a:r>
              <a:rPr lang="en-US" altLang="ja-JP" dirty="0" smtClean="0"/>
              <a:t>H3N2</a:t>
            </a:r>
            <a:r>
              <a:rPr lang="ja-JP" altLang="en-US" dirty="0" smtClean="0"/>
              <a:t>の半数には、ワクチン有効性が低い可能性がある。</a:t>
            </a:r>
            <a:endParaRPr lang="en-US" altLang="ja-JP" dirty="0" smtClean="0"/>
          </a:p>
          <a:p>
            <a:pPr lvl="1"/>
            <a:r>
              <a:rPr lang="en-US" altLang="ja-JP" dirty="0" smtClean="0"/>
              <a:t>B</a:t>
            </a:r>
            <a:r>
              <a:rPr lang="ja-JP" altLang="en-US" dirty="0" smtClean="0"/>
              <a:t>型の</a:t>
            </a:r>
            <a:r>
              <a:rPr lang="en-US" altLang="ja-JP" dirty="0" smtClean="0"/>
              <a:t>60%</a:t>
            </a:r>
            <a:r>
              <a:rPr lang="ja-JP" altLang="en-US" dirty="0" smtClean="0"/>
              <a:t>は</a:t>
            </a:r>
            <a:r>
              <a:rPr lang="en-US" altLang="ja-JP" dirty="0" smtClean="0"/>
              <a:t>Yamagata</a:t>
            </a:r>
            <a:r>
              <a:rPr lang="ja-JP" altLang="en-US" dirty="0" smtClean="0"/>
              <a:t>系統、</a:t>
            </a:r>
            <a:r>
              <a:rPr lang="en-US" altLang="ja-JP" dirty="0" smtClean="0"/>
              <a:t>40%</a:t>
            </a:r>
            <a:r>
              <a:rPr lang="ja-JP" altLang="en-US" dirty="0" smtClean="0"/>
              <a:t>は</a:t>
            </a:r>
            <a:r>
              <a:rPr lang="en-US" altLang="ja-JP" dirty="0" smtClean="0"/>
              <a:t>Victoria</a:t>
            </a:r>
            <a:r>
              <a:rPr lang="ja-JP" altLang="en-US" dirty="0" smtClean="0"/>
              <a:t>系統。</a:t>
            </a:r>
            <a:endParaRPr lang="en-US" altLang="ja-JP" dirty="0" smtClean="0"/>
          </a:p>
        </p:txBody>
      </p:sp>
    </p:spTree>
    <p:extLst>
      <p:ext uri="{BB962C8B-B14F-4D97-AF65-F5344CB8AC3E}">
        <p14:creationId xmlns:p14="http://schemas.microsoft.com/office/powerpoint/2010/main" val="2289788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2014</a:t>
            </a:r>
            <a:r>
              <a:rPr lang="ja-JP" altLang="en-US" dirty="0" smtClean="0"/>
              <a:t>～</a:t>
            </a:r>
            <a:r>
              <a:rPr lang="en-US" altLang="ja-JP" dirty="0" smtClean="0"/>
              <a:t>2015</a:t>
            </a:r>
            <a:r>
              <a:rPr lang="ja-JP" altLang="en-US" dirty="0" smtClean="0"/>
              <a:t>　日本の流行株</a:t>
            </a:r>
            <a:endParaRPr lang="ja-JP" altLang="en-US" dirty="0"/>
          </a:p>
        </p:txBody>
      </p:sp>
      <p:sp>
        <p:nvSpPr>
          <p:cNvPr id="3" name="コンテンツ プレースホルダー 2"/>
          <p:cNvSpPr>
            <a:spLocks noGrp="1"/>
          </p:cNvSpPr>
          <p:nvPr>
            <p:ph idx="1"/>
          </p:nvPr>
        </p:nvSpPr>
        <p:spPr>
          <a:xfrm>
            <a:off x="468000" y="1268760"/>
            <a:ext cx="8208000" cy="1154162"/>
          </a:xfrm>
        </p:spPr>
        <p:txBody>
          <a:bodyPr/>
          <a:lstStyle/>
          <a:p>
            <a:r>
              <a:rPr lang="en-US" altLang="ja-JP" dirty="0" smtClean="0"/>
              <a:t>11</a:t>
            </a:r>
            <a:r>
              <a:rPr lang="ja-JP" altLang="en-US" dirty="0" smtClean="0"/>
              <a:t>月</a:t>
            </a:r>
            <a:r>
              <a:rPr lang="en-US" altLang="ja-JP" dirty="0" smtClean="0"/>
              <a:t>29</a:t>
            </a:r>
            <a:r>
              <a:rPr lang="ja-JP" altLang="en-US" dirty="0" smtClean="0"/>
              <a:t>日更新情報　</a:t>
            </a:r>
            <a:r>
              <a:rPr lang="en-US" altLang="ja-JP" dirty="0" smtClean="0"/>
              <a:t>―</a:t>
            </a:r>
            <a:r>
              <a:rPr lang="ja-JP" altLang="en-US" dirty="0" smtClean="0"/>
              <a:t>　感染研</a:t>
            </a:r>
            <a:r>
              <a:rPr lang="en-US" altLang="ja-JP" dirty="0" smtClean="0"/>
              <a:t>IASR</a:t>
            </a:r>
          </a:p>
          <a:p>
            <a:pPr marL="539750" lvl="1" indent="-274638"/>
            <a:r>
              <a:rPr lang="ja-JP" altLang="en-US" dirty="0" smtClean="0"/>
              <a:t>インフルエンザウイルス分離・検出速報　</a:t>
            </a:r>
            <a:r>
              <a:rPr lang="en-US" altLang="ja-JP" dirty="0" smtClean="0"/>
              <a:t>2014/15</a:t>
            </a:r>
            <a:r>
              <a:rPr lang="ja-JP" altLang="en-US" dirty="0" smtClean="0"/>
              <a:t>シーズン</a:t>
            </a:r>
            <a:r>
              <a:rPr lang="en-US" altLang="ja-JP" dirty="0" smtClean="0">
                <a:hlinkClick r:id="rId2"/>
              </a:rPr>
              <a:t>http://www.nih.go.jp/niid/ja/iasr-inf.html</a:t>
            </a:r>
            <a:endParaRPr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3413315852"/>
              </p:ext>
            </p:extLst>
          </p:nvPr>
        </p:nvGraphicFramePr>
        <p:xfrm>
          <a:off x="2124000" y="2648040"/>
          <a:ext cx="4896000" cy="3169920"/>
        </p:xfrm>
        <a:graphic>
          <a:graphicData uri="http://schemas.openxmlformats.org/drawingml/2006/table">
            <a:tbl>
              <a:tblPr firstRow="1" bandCol="1">
                <a:tableStyleId>{5940675A-B579-460E-94D1-54222C63F5DA}</a:tableStyleId>
              </a:tblPr>
              <a:tblGrid>
                <a:gridCol w="2160000"/>
                <a:gridCol w="2736000"/>
              </a:tblGrid>
              <a:tr h="271486">
                <a:tc>
                  <a:txBody>
                    <a:bodyPr/>
                    <a:lstStyle/>
                    <a:p>
                      <a:pPr algn="ctr"/>
                      <a:r>
                        <a:rPr kumimoji="1" lang="ja-JP" altLang="en-US" sz="2000" dirty="0" smtClean="0">
                          <a:solidFill>
                            <a:schemeClr val="bg1"/>
                          </a:solidFill>
                        </a:rPr>
                        <a:t>亜型</a:t>
                      </a:r>
                      <a:endParaRPr kumimoji="1" lang="ja-JP" altLang="en-US" sz="2000" dirty="0">
                        <a:solidFill>
                          <a:schemeClr val="bg1"/>
                        </a:solidFill>
                      </a:endParaRPr>
                    </a:p>
                  </a:txBody>
                  <a:tcPr marL="68580" marR="68580" anchor="ctr">
                    <a:lnL w="19050" cap="flat" cmpd="sng" algn="ctr">
                      <a:solidFill>
                        <a:schemeClr val="accent3"/>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a:r>
                        <a:rPr kumimoji="1" lang="ja-JP" altLang="en-US" sz="2000" dirty="0" smtClean="0">
                          <a:solidFill>
                            <a:schemeClr val="bg1"/>
                          </a:solidFill>
                        </a:rPr>
                        <a:t>定点からの検出報告数</a:t>
                      </a:r>
                      <a:endParaRPr kumimoji="1" lang="ja-JP" altLang="en-US" sz="2000" dirty="0">
                        <a:solidFill>
                          <a:schemeClr val="bg1"/>
                        </a:solidFill>
                      </a:endParaRPr>
                    </a:p>
                  </a:txBody>
                  <a:tcPr marL="68580" marR="68580" anchor="ctr">
                    <a:lnL w="12700" cap="flat" cmpd="sng" algn="ctr">
                      <a:solidFill>
                        <a:schemeClr val="bg1"/>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r>
              <a:tr h="275256">
                <a:tc>
                  <a:txBody>
                    <a:bodyPr/>
                    <a:lstStyle/>
                    <a:p>
                      <a:pPr algn="ctr"/>
                      <a:r>
                        <a:rPr kumimoji="1" lang="en-US" altLang="ja-JP" sz="2000" dirty="0" smtClean="0"/>
                        <a:t>A </a:t>
                      </a:r>
                      <a:r>
                        <a:rPr kumimoji="1" lang="ja-JP" altLang="en-US" sz="2000" dirty="0" smtClean="0"/>
                        <a:t>亜型不明</a:t>
                      </a:r>
                      <a:endParaRPr kumimoji="1" lang="ja-JP" altLang="en-US" sz="2000" dirty="0"/>
                    </a:p>
                  </a:txBody>
                  <a:tcPr marL="68580" marR="68580" anchor="ctr">
                    <a:lnL w="1905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2000" dirty="0" smtClean="0"/>
                        <a:t>1</a:t>
                      </a:r>
                      <a:endParaRPr kumimoji="1" lang="ja-JP" altLang="en-US" sz="2000" dirty="0"/>
                    </a:p>
                  </a:txBody>
                  <a:tcPr marL="68580" marR="68580" anchor="ctr">
                    <a:lnL w="1270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20000"/>
                        <a:lumOff val="80000"/>
                      </a:schemeClr>
                    </a:solidFill>
                  </a:tcPr>
                </a:tc>
              </a:tr>
              <a:tr h="275256">
                <a:tc>
                  <a:txBody>
                    <a:bodyPr/>
                    <a:lstStyle/>
                    <a:p>
                      <a:pPr algn="ctr"/>
                      <a:r>
                        <a:rPr kumimoji="1" lang="en-US" altLang="ja-JP" sz="2000" dirty="0" smtClean="0"/>
                        <a:t>H1pdm09</a:t>
                      </a:r>
                      <a:endParaRPr kumimoji="1" lang="ja-JP" altLang="en-US" sz="2000" dirty="0"/>
                    </a:p>
                  </a:txBody>
                  <a:tcPr marL="68580" marR="68580" anchor="ctr">
                    <a:lnL w="1905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2000" dirty="0" smtClean="0"/>
                        <a:t>5</a:t>
                      </a:r>
                      <a:endParaRPr kumimoji="1" lang="ja-JP" altLang="en-US" sz="2000" dirty="0"/>
                    </a:p>
                  </a:txBody>
                  <a:tcPr marL="68580" marR="68580" anchor="ctr">
                    <a:lnL w="1270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20000"/>
                        <a:lumOff val="80000"/>
                      </a:schemeClr>
                    </a:solidFill>
                  </a:tcPr>
                </a:tc>
              </a:tr>
              <a:tr h="275256">
                <a:tc>
                  <a:txBody>
                    <a:bodyPr/>
                    <a:lstStyle/>
                    <a:p>
                      <a:pPr algn="ctr"/>
                      <a:r>
                        <a:rPr kumimoji="1" lang="en-US" altLang="ja-JP" sz="2000" dirty="0" smtClean="0"/>
                        <a:t>H3 N</a:t>
                      </a:r>
                      <a:r>
                        <a:rPr kumimoji="1" lang="ja-JP" altLang="en-US" sz="2000" dirty="0" smtClean="0"/>
                        <a:t>型未同定</a:t>
                      </a:r>
                      <a:endParaRPr kumimoji="1" lang="ja-JP" altLang="en-US" sz="2000" dirty="0"/>
                    </a:p>
                  </a:txBody>
                  <a:tcPr marL="68580" marR="68580" anchor="ctr">
                    <a:lnL w="1905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2000" dirty="0" smtClean="0"/>
                        <a:t>69</a:t>
                      </a:r>
                      <a:endParaRPr kumimoji="1" lang="ja-JP" altLang="en-US" sz="2000" dirty="0"/>
                    </a:p>
                  </a:txBody>
                  <a:tcPr marL="68580" marR="68580" anchor="ctr">
                    <a:lnL w="1270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20000"/>
                        <a:lumOff val="80000"/>
                      </a:schemeClr>
                    </a:solidFill>
                  </a:tcPr>
                </a:tc>
              </a:tr>
              <a:tr h="275256">
                <a:tc>
                  <a:txBody>
                    <a:bodyPr/>
                    <a:lstStyle/>
                    <a:p>
                      <a:pPr algn="ctr"/>
                      <a:r>
                        <a:rPr kumimoji="1" lang="en-US" altLang="ja-JP" sz="2000" dirty="0" smtClean="0"/>
                        <a:t>H3N2</a:t>
                      </a:r>
                      <a:endParaRPr kumimoji="1" lang="ja-JP" altLang="en-US" sz="2000" dirty="0"/>
                    </a:p>
                  </a:txBody>
                  <a:tcPr marL="68580" marR="68580" anchor="ctr">
                    <a:lnL w="1905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2000" dirty="0" smtClean="0"/>
                        <a:t>7</a:t>
                      </a:r>
                      <a:endParaRPr kumimoji="1" lang="ja-JP" altLang="en-US" sz="2000" dirty="0"/>
                    </a:p>
                  </a:txBody>
                  <a:tcPr marL="68580" marR="68580" anchor="ctr">
                    <a:lnL w="1270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20000"/>
                        <a:lumOff val="80000"/>
                      </a:schemeClr>
                    </a:solidFill>
                  </a:tcPr>
                </a:tc>
              </a:tr>
              <a:tr h="275256">
                <a:tc>
                  <a:txBody>
                    <a:bodyPr/>
                    <a:lstStyle/>
                    <a:p>
                      <a:pPr algn="ctr"/>
                      <a:r>
                        <a:rPr kumimoji="1" lang="en-US" altLang="ja-JP" sz="2000" dirty="0" smtClean="0"/>
                        <a:t>B </a:t>
                      </a:r>
                      <a:r>
                        <a:rPr kumimoji="1" lang="ja-JP" altLang="en-US" sz="2000" dirty="0" smtClean="0"/>
                        <a:t>タイプ不明</a:t>
                      </a:r>
                      <a:endParaRPr kumimoji="1" lang="ja-JP" altLang="en-US" sz="2000" dirty="0"/>
                    </a:p>
                  </a:txBody>
                  <a:tcPr marL="68580" marR="68580" anchor="ctr">
                    <a:lnL w="1905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2000" dirty="0" smtClean="0"/>
                        <a:t>-</a:t>
                      </a:r>
                      <a:endParaRPr kumimoji="1" lang="ja-JP" altLang="en-US" sz="2000" dirty="0"/>
                    </a:p>
                  </a:txBody>
                  <a:tcPr marL="68580" marR="68580" anchor="ctr">
                    <a:lnL w="1270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20000"/>
                        <a:lumOff val="80000"/>
                      </a:schemeClr>
                    </a:solidFill>
                  </a:tcPr>
                </a:tc>
              </a:tr>
              <a:tr h="275256">
                <a:tc>
                  <a:txBody>
                    <a:bodyPr/>
                    <a:lstStyle/>
                    <a:p>
                      <a:pPr algn="ctr"/>
                      <a:r>
                        <a:rPr kumimoji="1" lang="en-US" altLang="ja-JP" sz="2000" dirty="0" smtClean="0"/>
                        <a:t>B/Victoria</a:t>
                      </a:r>
                      <a:endParaRPr kumimoji="1" lang="ja-JP" altLang="en-US" sz="2000" dirty="0"/>
                    </a:p>
                  </a:txBody>
                  <a:tcPr marL="68580" marR="68580" anchor="ctr">
                    <a:lnL w="1905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2000" dirty="0" smtClean="0"/>
                        <a:t>-</a:t>
                      </a:r>
                      <a:endParaRPr kumimoji="1" lang="ja-JP" altLang="en-US" sz="2000" dirty="0"/>
                    </a:p>
                  </a:txBody>
                  <a:tcPr marL="68580" marR="68580" anchor="ctr">
                    <a:lnL w="1270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20000"/>
                        <a:lumOff val="80000"/>
                      </a:schemeClr>
                    </a:solidFill>
                  </a:tcPr>
                </a:tc>
              </a:tr>
              <a:tr h="275256">
                <a:tc>
                  <a:txBody>
                    <a:bodyPr/>
                    <a:lstStyle/>
                    <a:p>
                      <a:pPr algn="ctr"/>
                      <a:r>
                        <a:rPr kumimoji="1" lang="en-US" altLang="ja-JP" sz="2000" dirty="0" smtClean="0"/>
                        <a:t>B/Yamagata</a:t>
                      </a:r>
                      <a:endParaRPr kumimoji="1" lang="ja-JP" altLang="en-US" sz="2000" dirty="0"/>
                    </a:p>
                  </a:txBody>
                  <a:tcPr marL="68580" marR="68580" anchor="ctr">
                    <a:lnL w="1905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2000" dirty="0" smtClean="0"/>
                        <a:t>6</a:t>
                      </a:r>
                      <a:endParaRPr kumimoji="1" lang="ja-JP" altLang="en-US" sz="2000" dirty="0"/>
                    </a:p>
                  </a:txBody>
                  <a:tcPr marL="68580" marR="68580" anchor="ctr">
                    <a:lnL w="1270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solidFill>
                      <a:schemeClr val="accent5">
                        <a:lumMod val="20000"/>
                        <a:lumOff val="80000"/>
                      </a:schemeClr>
                    </a:solidFill>
                  </a:tcPr>
                </a:tc>
              </a:tr>
            </a:tbl>
          </a:graphicData>
        </a:graphic>
      </p:graphicFrame>
    </p:spTree>
    <p:extLst>
      <p:ext uri="{BB962C8B-B14F-4D97-AF65-F5344CB8AC3E}">
        <p14:creationId xmlns:p14="http://schemas.microsoft.com/office/powerpoint/2010/main" val="1734814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3600" dirty="0" smtClean="0"/>
              <a:t>鳥インフルエンザに関する最近の話題</a:t>
            </a:r>
            <a:r>
              <a:rPr lang="en-US" altLang="ja-JP" sz="3600" dirty="0" smtClean="0"/>
              <a:t/>
            </a:r>
            <a:br>
              <a:rPr lang="en-US" altLang="ja-JP" sz="3600" dirty="0" smtClean="0"/>
            </a:br>
            <a:r>
              <a:rPr lang="ja-JP" altLang="en-US" sz="2700" dirty="0" smtClean="0"/>
              <a:t>（</a:t>
            </a:r>
            <a:r>
              <a:rPr lang="en-US" altLang="ja-JP" sz="2700" dirty="0" smtClean="0"/>
              <a:t>2014</a:t>
            </a:r>
            <a:r>
              <a:rPr lang="ja-JP" altLang="en-US" sz="2700" dirty="0" smtClean="0"/>
              <a:t>年</a:t>
            </a:r>
            <a:r>
              <a:rPr lang="en-US" altLang="ja-JP" sz="2700" dirty="0" smtClean="0"/>
              <a:t>12</a:t>
            </a:r>
            <a:r>
              <a:rPr lang="ja-JP" altLang="en-US" sz="2700" dirty="0" smtClean="0"/>
              <a:t>月</a:t>
            </a:r>
            <a:r>
              <a:rPr lang="en-US" altLang="ja-JP" sz="2700" dirty="0" smtClean="0"/>
              <a:t>01</a:t>
            </a:r>
            <a:r>
              <a:rPr lang="ja-JP" altLang="en-US" sz="2700" dirty="0" smtClean="0"/>
              <a:t>日作成）</a:t>
            </a:r>
            <a:endParaRPr lang="ja-JP" altLang="en-US" sz="2700" dirty="0"/>
          </a:p>
        </p:txBody>
      </p:sp>
      <p:sp>
        <p:nvSpPr>
          <p:cNvPr id="3" name="コンテンツ プレースホルダー 2"/>
          <p:cNvSpPr>
            <a:spLocks noGrp="1"/>
          </p:cNvSpPr>
          <p:nvPr>
            <p:ph idx="1"/>
          </p:nvPr>
        </p:nvSpPr>
        <p:spPr>
          <a:xfrm>
            <a:off x="468000" y="1268760"/>
            <a:ext cx="8208000" cy="4632037"/>
          </a:xfrm>
        </p:spPr>
        <p:txBody>
          <a:bodyPr/>
          <a:lstStyle/>
          <a:p>
            <a:r>
              <a:rPr lang="ja-JP" altLang="en-US" dirty="0" smtClean="0"/>
              <a:t>新しいタイプ（</a:t>
            </a:r>
            <a:r>
              <a:rPr lang="en-US" altLang="ja-JP" dirty="0" smtClean="0"/>
              <a:t>H5N8</a:t>
            </a:r>
            <a:r>
              <a:rPr lang="ja-JP" altLang="en-US" dirty="0" smtClean="0"/>
              <a:t>）の高病原性鳥インフルエンザ（家禽）</a:t>
            </a:r>
            <a:endParaRPr lang="en-US" altLang="ja-JP" dirty="0" smtClean="0"/>
          </a:p>
          <a:p>
            <a:pPr lvl="1">
              <a:tabLst>
                <a:tab pos="2066925" algn="r"/>
                <a:tab pos="2239963" algn="ctr"/>
                <a:tab pos="2422525" algn="l"/>
              </a:tabLst>
            </a:pPr>
            <a:r>
              <a:rPr lang="en-US" altLang="ja-JP" dirty="0" smtClean="0"/>
              <a:t>2014</a:t>
            </a:r>
            <a:r>
              <a:rPr lang="ja-JP" altLang="en-US" dirty="0" smtClean="0"/>
              <a:t>年</a:t>
            </a:r>
            <a:r>
              <a:rPr lang="en-US" altLang="ja-JP" dirty="0" smtClean="0"/>
              <a:t>	1</a:t>
            </a:r>
            <a:r>
              <a:rPr lang="ja-JP" altLang="en-US" dirty="0" smtClean="0"/>
              <a:t>月</a:t>
            </a:r>
            <a:r>
              <a:rPr lang="en-US" altLang="ja-JP" dirty="0" smtClean="0"/>
              <a:t>	</a:t>
            </a:r>
            <a:r>
              <a:rPr lang="ja-JP" altLang="en-US" dirty="0" smtClean="0"/>
              <a:t>～</a:t>
            </a:r>
            <a:r>
              <a:rPr lang="en-US" altLang="ja-JP" dirty="0" smtClean="0"/>
              <a:t>	3</a:t>
            </a:r>
            <a:r>
              <a:rPr lang="ja-JP" altLang="en-US" dirty="0" smtClean="0"/>
              <a:t>月　韓国（アヒル、鶏、野鳥）</a:t>
            </a:r>
            <a:endParaRPr lang="en-US" altLang="ja-JP" dirty="0" smtClean="0"/>
          </a:p>
          <a:p>
            <a:pPr lvl="2">
              <a:spcBef>
                <a:spcPts val="400"/>
              </a:spcBef>
            </a:pPr>
            <a:r>
              <a:rPr lang="en-US" altLang="ja-JP" dirty="0" smtClean="0"/>
              <a:t>2</a:t>
            </a:r>
            <a:r>
              <a:rPr lang="ja-JP" altLang="en-US" dirty="0" smtClean="0"/>
              <a:t>月</a:t>
            </a:r>
            <a:r>
              <a:rPr lang="en-US" altLang="ja-JP" dirty="0" smtClean="0"/>
              <a:t>2</a:t>
            </a:r>
            <a:r>
              <a:rPr lang="ja-JP" altLang="en-US" dirty="0" smtClean="0"/>
              <a:t>日発表：</a:t>
            </a:r>
            <a:r>
              <a:rPr lang="en-US" altLang="ja-JP" dirty="0" smtClean="0"/>
              <a:t>25,000</a:t>
            </a:r>
            <a:r>
              <a:rPr lang="ja-JP" altLang="en-US" dirty="0" smtClean="0"/>
              <a:t>羽の鶏が感染。</a:t>
            </a:r>
            <a:endParaRPr lang="en-US" altLang="ja-JP" dirty="0" smtClean="0"/>
          </a:p>
          <a:p>
            <a:pPr lvl="2">
              <a:spcBef>
                <a:spcPts val="400"/>
              </a:spcBef>
            </a:pPr>
            <a:r>
              <a:rPr lang="en-US" altLang="ja-JP" dirty="0" smtClean="0"/>
              <a:t>3</a:t>
            </a:r>
            <a:r>
              <a:rPr lang="ja-JP" altLang="en-US" dirty="0" smtClean="0"/>
              <a:t>月</a:t>
            </a:r>
            <a:r>
              <a:rPr lang="en-US" altLang="ja-JP" dirty="0" smtClean="0"/>
              <a:t>14</a:t>
            </a:r>
            <a:r>
              <a:rPr lang="ja-JP" altLang="en-US" dirty="0" smtClean="0"/>
              <a:t>日発表：全国養鶏の</a:t>
            </a:r>
            <a:r>
              <a:rPr lang="en-US" altLang="ja-JP" dirty="0" smtClean="0"/>
              <a:t>6</a:t>
            </a:r>
            <a:r>
              <a:rPr lang="ja-JP" altLang="en-US" dirty="0" smtClean="0"/>
              <a:t>％、</a:t>
            </a:r>
            <a:r>
              <a:rPr lang="en-US" altLang="ja-JP" dirty="0" smtClean="0"/>
              <a:t>1000</a:t>
            </a:r>
            <a:r>
              <a:rPr lang="ja-JP" altLang="en-US" dirty="0" smtClean="0"/>
              <a:t>万羽が殺処理された。</a:t>
            </a:r>
            <a:endParaRPr lang="en-US" altLang="ja-JP" dirty="0" smtClean="0"/>
          </a:p>
          <a:p>
            <a:pPr lvl="1">
              <a:tabLst>
                <a:tab pos="2066925" algn="r"/>
                <a:tab pos="2239963" algn="l"/>
              </a:tabLst>
            </a:pPr>
            <a:r>
              <a:rPr lang="en-US" altLang="ja-JP" dirty="0" smtClean="0"/>
              <a:t>2014</a:t>
            </a:r>
            <a:r>
              <a:rPr lang="ja-JP" altLang="en-US" dirty="0" smtClean="0"/>
              <a:t>年</a:t>
            </a:r>
            <a:r>
              <a:rPr lang="en-US" altLang="ja-JP" dirty="0" smtClean="0"/>
              <a:t>	4</a:t>
            </a:r>
            <a:r>
              <a:rPr lang="ja-JP" altLang="en-US" dirty="0" smtClean="0"/>
              <a:t>月</a:t>
            </a:r>
            <a:r>
              <a:rPr lang="en-US" altLang="ja-JP" dirty="0" smtClean="0"/>
              <a:t>	</a:t>
            </a:r>
            <a:r>
              <a:rPr lang="ja-JP" altLang="en-US" dirty="0" smtClean="0"/>
              <a:t>日本（熊本、鶏）。</a:t>
            </a:r>
            <a:r>
              <a:rPr lang="en-US" altLang="ja-JP" dirty="0" smtClean="0"/>
              <a:t>112,000</a:t>
            </a:r>
            <a:r>
              <a:rPr lang="ja-JP" altLang="en-US" dirty="0" smtClean="0"/>
              <a:t>羽殺処理。</a:t>
            </a:r>
            <a:endParaRPr lang="en-US" altLang="ja-JP" dirty="0" smtClean="0"/>
          </a:p>
          <a:p>
            <a:pPr lvl="1">
              <a:tabLst>
                <a:tab pos="2066925" algn="r"/>
                <a:tab pos="2239963" algn="l"/>
              </a:tabLst>
            </a:pPr>
            <a:r>
              <a:rPr lang="en-US" altLang="ja-JP" dirty="0" smtClean="0"/>
              <a:t>2014</a:t>
            </a:r>
            <a:r>
              <a:rPr lang="ja-JP" altLang="en-US" dirty="0" smtClean="0"/>
              <a:t>年</a:t>
            </a:r>
            <a:r>
              <a:rPr lang="en-US" altLang="ja-JP" dirty="0" smtClean="0"/>
              <a:t>	9</a:t>
            </a:r>
            <a:r>
              <a:rPr lang="ja-JP" altLang="en-US" dirty="0" smtClean="0"/>
              <a:t>月</a:t>
            </a:r>
            <a:r>
              <a:rPr lang="en-US" altLang="ja-JP" dirty="0" smtClean="0"/>
              <a:t>	</a:t>
            </a:r>
            <a:r>
              <a:rPr lang="ja-JP" altLang="en-US" dirty="0" smtClean="0"/>
              <a:t>韓国（</a:t>
            </a:r>
            <a:r>
              <a:rPr lang="en-US" altLang="ja-JP" dirty="0" smtClean="0"/>
              <a:t> </a:t>
            </a:r>
            <a:r>
              <a:rPr lang="ja-JP" altLang="en-US" dirty="0" smtClean="0"/>
              <a:t>再発生宣言、</a:t>
            </a:r>
            <a:r>
              <a:rPr lang="en-US" altLang="ja-JP" dirty="0" smtClean="0"/>
              <a:t>6</a:t>
            </a:r>
            <a:r>
              <a:rPr lang="ja-JP" altLang="en-US" dirty="0" smtClean="0"/>
              <a:t>月</a:t>
            </a:r>
            <a:r>
              <a:rPr lang="en-US" altLang="ja-JP" dirty="0" smtClean="0"/>
              <a:t>-7</a:t>
            </a:r>
            <a:r>
              <a:rPr lang="ja-JP" altLang="en-US" dirty="0" smtClean="0"/>
              <a:t>月にも散発的な発生）</a:t>
            </a:r>
            <a:endParaRPr lang="en-US" altLang="ja-JP" dirty="0" smtClean="0"/>
          </a:p>
          <a:p>
            <a:pPr lvl="1">
              <a:tabLst>
                <a:tab pos="2066925" algn="r"/>
                <a:tab pos="2239963" algn="l"/>
              </a:tabLst>
            </a:pPr>
            <a:r>
              <a:rPr lang="en-US" altLang="ja-JP" dirty="0" smtClean="0"/>
              <a:t>2014</a:t>
            </a:r>
            <a:r>
              <a:rPr lang="ja-JP" altLang="en-US" dirty="0" smtClean="0"/>
              <a:t>年</a:t>
            </a:r>
            <a:r>
              <a:rPr lang="en-US" altLang="ja-JP" dirty="0" smtClean="0"/>
              <a:t>	9</a:t>
            </a:r>
            <a:r>
              <a:rPr lang="ja-JP" altLang="en-US" dirty="0" smtClean="0"/>
              <a:t>月</a:t>
            </a:r>
            <a:r>
              <a:rPr lang="en-US" altLang="ja-JP" dirty="0" smtClean="0"/>
              <a:t>	</a:t>
            </a:r>
            <a:r>
              <a:rPr lang="ja-JP" altLang="en-US" dirty="0" smtClean="0"/>
              <a:t>中国（</a:t>
            </a:r>
            <a:r>
              <a:rPr lang="en-US" altLang="ja-JP" dirty="0" smtClean="0"/>
              <a:t>H5N3</a:t>
            </a:r>
            <a:r>
              <a:rPr lang="ja-JP" altLang="en-US" dirty="0" err="1" smtClean="0"/>
              <a:t>、</a:t>
            </a:r>
            <a:r>
              <a:rPr lang="en-US" altLang="ja-JP" dirty="0" smtClean="0"/>
              <a:t>H5N8</a:t>
            </a:r>
            <a:r>
              <a:rPr lang="ja-JP" altLang="en-US" dirty="0" err="1" smtClean="0"/>
              <a:t>、</a:t>
            </a:r>
            <a:r>
              <a:rPr lang="en-US" altLang="ja-JP" dirty="0" smtClean="0"/>
              <a:t>H5N1</a:t>
            </a:r>
            <a:r>
              <a:rPr lang="ja-JP" altLang="en-US" dirty="0" smtClean="0"/>
              <a:t>アウトブレーク同時発生）</a:t>
            </a:r>
            <a:endParaRPr lang="en-US" altLang="ja-JP" dirty="0" smtClean="0"/>
          </a:p>
          <a:p>
            <a:pPr lvl="1">
              <a:tabLst>
                <a:tab pos="2066925" algn="r"/>
                <a:tab pos="2239963"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日本（ハクチョウ</a:t>
            </a:r>
            <a:r>
              <a:rPr lang="en-US" altLang="ja-JP" dirty="0" smtClean="0"/>
              <a:t>1</a:t>
            </a:r>
            <a:r>
              <a:rPr lang="ja-JP" altLang="en-US" dirty="0" smtClean="0"/>
              <a:t>羽から検出）</a:t>
            </a:r>
            <a:endParaRPr lang="en-US" altLang="ja-JP" dirty="0" smtClean="0"/>
          </a:p>
          <a:p>
            <a:pPr lvl="1">
              <a:tabLst>
                <a:tab pos="2066925" algn="r"/>
                <a:tab pos="2239963"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ドイツ（七面鳥農場）、ヨーロッパ初。</a:t>
            </a:r>
            <a:endParaRPr lang="en-US" altLang="ja-JP" dirty="0" smtClean="0"/>
          </a:p>
          <a:p>
            <a:pPr lvl="1">
              <a:tabLst>
                <a:tab pos="2066925" algn="r"/>
                <a:tab pos="2239963"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オランダ（鶏農場）</a:t>
            </a:r>
            <a:endParaRPr lang="en-US" altLang="ja-JP" dirty="0" smtClean="0"/>
          </a:p>
          <a:p>
            <a:pPr lvl="1">
              <a:tabLst>
                <a:tab pos="2066925" algn="r"/>
                <a:tab pos="2239963"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イギリス（アヒル農場）</a:t>
            </a:r>
            <a:endParaRPr lang="en-US" altLang="ja-JP" dirty="0" smtClean="0"/>
          </a:p>
          <a:p>
            <a:pPr lvl="1">
              <a:tabLst>
                <a:tab pos="2066925" algn="r"/>
                <a:tab pos="2239963"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オランダ（第</a:t>
            </a:r>
            <a:r>
              <a:rPr lang="en-US" altLang="ja-JP" dirty="0" smtClean="0"/>
              <a:t>3</a:t>
            </a:r>
            <a:r>
              <a:rPr lang="ja-JP" altLang="en-US" dirty="0" smtClean="0"/>
              <a:t>のアウトブレーク）</a:t>
            </a:r>
            <a:endParaRPr lang="en-US" altLang="ja-JP" dirty="0" smtClean="0"/>
          </a:p>
        </p:txBody>
      </p:sp>
    </p:spTree>
    <p:extLst>
      <p:ext uri="{BB962C8B-B14F-4D97-AF65-F5344CB8AC3E}">
        <p14:creationId xmlns:p14="http://schemas.microsoft.com/office/powerpoint/2010/main" val="921557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3600" dirty="0" smtClean="0"/>
              <a:t>鳥インフルエンザに関する最近の話題</a:t>
            </a:r>
            <a:r>
              <a:rPr lang="en-US" altLang="ja-JP" sz="3600" dirty="0" smtClean="0"/>
              <a:t/>
            </a:r>
            <a:br>
              <a:rPr lang="en-US" altLang="ja-JP" sz="3600" dirty="0" smtClean="0"/>
            </a:br>
            <a:r>
              <a:rPr lang="ja-JP" altLang="en-US" sz="2700" dirty="0" smtClean="0"/>
              <a:t>（</a:t>
            </a:r>
            <a:r>
              <a:rPr lang="en-US" altLang="ja-JP" sz="2700" dirty="0" smtClean="0"/>
              <a:t>2014</a:t>
            </a:r>
            <a:r>
              <a:rPr lang="ja-JP" altLang="en-US" sz="2700" dirty="0" smtClean="0"/>
              <a:t>年</a:t>
            </a:r>
            <a:r>
              <a:rPr lang="en-US" altLang="ja-JP" sz="2700" dirty="0" smtClean="0"/>
              <a:t>12</a:t>
            </a:r>
            <a:r>
              <a:rPr lang="ja-JP" altLang="en-US" sz="2700" dirty="0" smtClean="0"/>
              <a:t>月</a:t>
            </a:r>
            <a:r>
              <a:rPr lang="en-US" altLang="ja-JP" sz="2700" dirty="0" smtClean="0"/>
              <a:t>01</a:t>
            </a:r>
            <a:r>
              <a:rPr lang="ja-JP" altLang="en-US" sz="2700" dirty="0" smtClean="0"/>
              <a:t>日作成）</a:t>
            </a:r>
            <a:endParaRPr lang="ja-JP" altLang="en-US" sz="2700" dirty="0"/>
          </a:p>
        </p:txBody>
      </p:sp>
      <p:sp>
        <p:nvSpPr>
          <p:cNvPr id="3" name="コンテンツ プレースホルダー 2"/>
          <p:cNvSpPr>
            <a:spLocks noGrp="1"/>
          </p:cNvSpPr>
          <p:nvPr>
            <p:ph idx="1"/>
          </p:nvPr>
        </p:nvSpPr>
        <p:spPr>
          <a:xfrm>
            <a:off x="468000" y="1268760"/>
            <a:ext cx="8208000" cy="3857466"/>
          </a:xfrm>
        </p:spPr>
        <p:txBody>
          <a:bodyPr/>
          <a:lstStyle/>
          <a:p>
            <a:r>
              <a:rPr lang="en-US" altLang="ja-JP" dirty="0" smtClean="0"/>
              <a:t>H5N1</a:t>
            </a:r>
            <a:r>
              <a:rPr lang="ja-JP" altLang="en-US" dirty="0" err="1" smtClean="0"/>
              <a:t>、</a:t>
            </a:r>
            <a:r>
              <a:rPr lang="en-US" altLang="ja-JP" dirty="0" smtClean="0"/>
              <a:t>H7N9</a:t>
            </a:r>
            <a:r>
              <a:rPr lang="ja-JP" altLang="en-US" dirty="0" smtClean="0"/>
              <a:t>ともに新たなヒト感染事例が報告されています。</a:t>
            </a:r>
            <a:endParaRPr lang="en-US" altLang="ja-JP" dirty="0" smtClean="0"/>
          </a:p>
          <a:p>
            <a:pPr lvl="1"/>
            <a:r>
              <a:rPr lang="en-US" altLang="ja-JP" dirty="0" smtClean="0"/>
              <a:t>H5N1</a:t>
            </a:r>
          </a:p>
          <a:p>
            <a:pPr lvl="2">
              <a:spcBef>
                <a:spcPts val="400"/>
              </a:spcBef>
              <a:tabLst>
                <a:tab pos="2149475" algn="r"/>
                <a:tab pos="2332038" algn="l"/>
              </a:tabLst>
            </a:pPr>
            <a:r>
              <a:rPr lang="en-US" altLang="ja-JP" dirty="0" smtClean="0"/>
              <a:t>2014</a:t>
            </a:r>
            <a:r>
              <a:rPr lang="ja-JP" altLang="en-US" dirty="0" smtClean="0"/>
              <a:t>年</a:t>
            </a:r>
            <a:r>
              <a:rPr lang="en-US" altLang="ja-JP" dirty="0" smtClean="0"/>
              <a:t>	10</a:t>
            </a:r>
            <a:r>
              <a:rPr lang="ja-JP" altLang="en-US" dirty="0" smtClean="0"/>
              <a:t>月</a:t>
            </a:r>
            <a:r>
              <a:rPr lang="en-US" altLang="ja-JP" dirty="0" smtClean="0"/>
              <a:t>	</a:t>
            </a:r>
            <a:r>
              <a:rPr lang="ja-JP" altLang="en-US" dirty="0" smtClean="0"/>
              <a:t>エジプト</a:t>
            </a:r>
            <a:endParaRPr lang="en-US" altLang="ja-JP" dirty="0" smtClean="0"/>
          </a:p>
          <a:p>
            <a:pPr lvl="2">
              <a:spcBef>
                <a:spcPts val="400"/>
              </a:spcBef>
              <a:tabLst>
                <a:tab pos="2149475" algn="r"/>
                <a:tab pos="2332038"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インドネシア </a:t>
            </a:r>
            <a:r>
              <a:rPr lang="en-US" altLang="ja-JP" dirty="0" smtClean="0"/>
              <a:t>2</a:t>
            </a:r>
            <a:r>
              <a:rPr lang="ja-JP" altLang="en-US" dirty="0" smtClean="0"/>
              <a:t>名死亡。</a:t>
            </a:r>
            <a:endParaRPr lang="en-US" altLang="ja-JP" dirty="0" smtClean="0"/>
          </a:p>
          <a:p>
            <a:pPr lvl="2">
              <a:spcBef>
                <a:spcPts val="400"/>
              </a:spcBef>
              <a:tabLst>
                <a:tab pos="2149475" algn="r"/>
                <a:tab pos="2332038"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エジプト </a:t>
            </a:r>
            <a:r>
              <a:rPr lang="en-US" altLang="ja-JP" dirty="0" smtClean="0"/>
              <a:t>2</a:t>
            </a:r>
            <a:r>
              <a:rPr lang="ja-JP" altLang="en-US" dirty="0" smtClean="0"/>
              <a:t>名。</a:t>
            </a:r>
            <a:r>
              <a:rPr lang="en-US" altLang="ja-JP" dirty="0" smtClean="0"/>
              <a:t>1</a:t>
            </a:r>
            <a:r>
              <a:rPr lang="ja-JP" altLang="en-US" dirty="0" smtClean="0"/>
              <a:t>名死亡。</a:t>
            </a:r>
            <a:endParaRPr lang="en-US" altLang="ja-JP" dirty="0" smtClean="0"/>
          </a:p>
          <a:p>
            <a:pPr lvl="2">
              <a:spcBef>
                <a:spcPts val="400"/>
              </a:spcBef>
              <a:tabLst>
                <a:tab pos="2149475" algn="r"/>
                <a:tab pos="2332038"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エジプト </a:t>
            </a:r>
            <a:r>
              <a:rPr lang="en-US" altLang="ja-JP" dirty="0" smtClean="0"/>
              <a:t>1</a:t>
            </a:r>
            <a:r>
              <a:rPr lang="ja-JP" altLang="en-US" dirty="0" smtClean="0"/>
              <a:t>名（</a:t>
            </a:r>
            <a:r>
              <a:rPr lang="en-US" altLang="ja-JP" dirty="0" smtClean="0"/>
              <a:t>2014</a:t>
            </a:r>
            <a:r>
              <a:rPr lang="ja-JP" altLang="en-US" dirty="0" smtClean="0"/>
              <a:t>年エジプト</a:t>
            </a:r>
            <a:r>
              <a:rPr lang="en-US" altLang="ja-JP" dirty="0" smtClean="0"/>
              <a:t>8</a:t>
            </a:r>
            <a:r>
              <a:rPr lang="ja-JP" altLang="en-US" dirty="0" smtClean="0"/>
              <a:t>例目）</a:t>
            </a:r>
            <a:endParaRPr lang="en-US" altLang="ja-JP" dirty="0" smtClean="0"/>
          </a:p>
          <a:p>
            <a:pPr lvl="1"/>
            <a:r>
              <a:rPr lang="en-US" altLang="ja-JP" dirty="0" smtClean="0"/>
              <a:t>H7N9</a:t>
            </a:r>
          </a:p>
          <a:p>
            <a:pPr lvl="2">
              <a:spcBef>
                <a:spcPts val="400"/>
              </a:spcBef>
              <a:tabLst>
                <a:tab pos="2149475" algn="r"/>
                <a:tab pos="2332038" algn="l"/>
              </a:tabLst>
            </a:pPr>
            <a:r>
              <a:rPr lang="en-US" altLang="ja-JP" dirty="0" smtClean="0"/>
              <a:t>2014</a:t>
            </a:r>
            <a:r>
              <a:rPr lang="ja-JP" altLang="en-US" dirty="0" smtClean="0"/>
              <a:t>年</a:t>
            </a:r>
            <a:r>
              <a:rPr lang="en-US" altLang="ja-JP" dirty="0" smtClean="0"/>
              <a:t>	10</a:t>
            </a:r>
            <a:r>
              <a:rPr lang="ja-JP" altLang="en-US" dirty="0" smtClean="0"/>
              <a:t>月</a:t>
            </a:r>
            <a:r>
              <a:rPr lang="en-US" altLang="ja-JP" dirty="0" smtClean="0"/>
              <a:t>	</a:t>
            </a:r>
            <a:r>
              <a:rPr lang="ja-JP" altLang="en-US" dirty="0" smtClean="0"/>
              <a:t>中国 </a:t>
            </a:r>
            <a:r>
              <a:rPr lang="en-US" altLang="ja-JP" dirty="0" smtClean="0"/>
              <a:t>2</a:t>
            </a:r>
            <a:r>
              <a:rPr lang="ja-JP" altLang="en-US" dirty="0" smtClean="0"/>
              <a:t>例</a:t>
            </a:r>
            <a:endParaRPr lang="en-US" altLang="ja-JP" dirty="0" smtClean="0"/>
          </a:p>
          <a:p>
            <a:pPr lvl="2">
              <a:spcBef>
                <a:spcPts val="400"/>
              </a:spcBef>
              <a:tabLst>
                <a:tab pos="2149475" algn="r"/>
                <a:tab pos="2332038"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中国 </a:t>
            </a:r>
            <a:r>
              <a:rPr lang="en-US" altLang="ja-JP" dirty="0" smtClean="0"/>
              <a:t>1</a:t>
            </a:r>
            <a:r>
              <a:rPr lang="ja-JP" altLang="en-US" dirty="0" smtClean="0"/>
              <a:t>例</a:t>
            </a:r>
            <a:endParaRPr lang="en-US" altLang="ja-JP" dirty="0" smtClean="0"/>
          </a:p>
          <a:p>
            <a:pPr lvl="2">
              <a:spcBef>
                <a:spcPts val="400"/>
              </a:spcBef>
              <a:tabLst>
                <a:tab pos="2149475" algn="r"/>
                <a:tab pos="2332038"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中国 </a:t>
            </a:r>
            <a:r>
              <a:rPr lang="en-US" altLang="ja-JP" dirty="0" smtClean="0"/>
              <a:t>2</a:t>
            </a:r>
            <a:r>
              <a:rPr lang="ja-JP" altLang="en-US" dirty="0" smtClean="0"/>
              <a:t>例</a:t>
            </a:r>
            <a:endParaRPr lang="en-US" altLang="ja-JP" dirty="0" smtClean="0"/>
          </a:p>
          <a:p>
            <a:pPr lvl="2">
              <a:spcBef>
                <a:spcPts val="400"/>
              </a:spcBef>
              <a:tabLst>
                <a:tab pos="2149475" algn="r"/>
                <a:tab pos="2332038" algn="l"/>
              </a:tabLst>
            </a:pPr>
            <a:r>
              <a:rPr lang="en-US" altLang="ja-JP" dirty="0" smtClean="0"/>
              <a:t>2014</a:t>
            </a:r>
            <a:r>
              <a:rPr lang="ja-JP" altLang="en-US" dirty="0" smtClean="0"/>
              <a:t>年</a:t>
            </a:r>
            <a:r>
              <a:rPr lang="en-US" altLang="ja-JP" dirty="0" smtClean="0"/>
              <a:t>	11</a:t>
            </a:r>
            <a:r>
              <a:rPr lang="ja-JP" altLang="en-US" dirty="0" smtClean="0"/>
              <a:t>月</a:t>
            </a:r>
            <a:r>
              <a:rPr lang="en-US" altLang="ja-JP" dirty="0" smtClean="0"/>
              <a:t>	</a:t>
            </a:r>
            <a:r>
              <a:rPr lang="ja-JP" altLang="en-US" dirty="0" smtClean="0"/>
              <a:t>中国 </a:t>
            </a:r>
            <a:r>
              <a:rPr lang="en-US" altLang="ja-JP" dirty="0" smtClean="0"/>
              <a:t>3</a:t>
            </a:r>
            <a:r>
              <a:rPr lang="ja-JP" altLang="en-US" dirty="0" smtClean="0"/>
              <a:t>例（これまでの累積総症例数</a:t>
            </a:r>
            <a:r>
              <a:rPr lang="en-US" altLang="ja-JP" dirty="0" smtClean="0"/>
              <a:t>446</a:t>
            </a:r>
            <a:r>
              <a:rPr lang="ja-JP" altLang="en-US" dirty="0" smtClean="0"/>
              <a:t>）</a:t>
            </a:r>
            <a:endParaRPr lang="en-US" altLang="ja-JP" dirty="0" smtClean="0"/>
          </a:p>
        </p:txBody>
      </p:sp>
    </p:spTree>
    <p:extLst>
      <p:ext uri="{BB962C8B-B14F-4D97-AF65-F5344CB8AC3E}">
        <p14:creationId xmlns:p14="http://schemas.microsoft.com/office/powerpoint/2010/main" val="3280042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3600" dirty="0" smtClean="0"/>
              <a:t>鳥インフルエンザに関する最近の話題</a:t>
            </a:r>
            <a:r>
              <a:rPr lang="en-US" altLang="ja-JP" sz="3600" dirty="0" smtClean="0"/>
              <a:t/>
            </a:r>
            <a:br>
              <a:rPr lang="en-US" altLang="ja-JP" sz="3600" dirty="0" smtClean="0"/>
            </a:br>
            <a:r>
              <a:rPr lang="ja-JP" altLang="en-US" sz="2700" dirty="0" smtClean="0"/>
              <a:t>（</a:t>
            </a:r>
            <a:r>
              <a:rPr lang="en-US" altLang="ja-JP" sz="2700" dirty="0" smtClean="0"/>
              <a:t>2014</a:t>
            </a:r>
            <a:r>
              <a:rPr lang="ja-JP" altLang="en-US" sz="2700" dirty="0" smtClean="0"/>
              <a:t>年</a:t>
            </a:r>
            <a:r>
              <a:rPr lang="en-US" altLang="ja-JP" sz="2700" dirty="0" smtClean="0"/>
              <a:t>12</a:t>
            </a:r>
            <a:r>
              <a:rPr lang="ja-JP" altLang="en-US" sz="2700" dirty="0" smtClean="0"/>
              <a:t>月</a:t>
            </a:r>
            <a:r>
              <a:rPr lang="en-US" altLang="ja-JP" sz="2700" dirty="0" smtClean="0"/>
              <a:t>01</a:t>
            </a:r>
            <a:r>
              <a:rPr lang="ja-JP" altLang="en-US" sz="2700" dirty="0" smtClean="0"/>
              <a:t>日作成）</a:t>
            </a:r>
            <a:endParaRPr lang="ja-JP" altLang="en-US" sz="2700" dirty="0"/>
          </a:p>
        </p:txBody>
      </p:sp>
      <p:sp>
        <p:nvSpPr>
          <p:cNvPr id="3" name="コンテンツ プレースホルダー 2"/>
          <p:cNvSpPr>
            <a:spLocks noGrp="1"/>
          </p:cNvSpPr>
          <p:nvPr>
            <p:ph idx="1"/>
          </p:nvPr>
        </p:nvSpPr>
        <p:spPr>
          <a:xfrm>
            <a:off x="468000" y="1268760"/>
            <a:ext cx="8208000" cy="4862870"/>
          </a:xfrm>
        </p:spPr>
        <p:txBody>
          <a:bodyPr/>
          <a:lstStyle/>
          <a:p>
            <a:r>
              <a:rPr lang="ja-JP" altLang="en-US" sz="2000" dirty="0" smtClean="0"/>
              <a:t>解説</a:t>
            </a:r>
            <a:endParaRPr lang="en-US" altLang="ja-JP" sz="2000" dirty="0" smtClean="0"/>
          </a:p>
          <a:p>
            <a:pPr lvl="1"/>
            <a:r>
              <a:rPr lang="ja-JP" altLang="en-US" sz="1800" dirty="0" smtClean="0"/>
              <a:t>新しい亜型の高病原性鳥</a:t>
            </a:r>
            <a:r>
              <a:rPr lang="ja-JP" altLang="en-US" sz="1800" dirty="0" smtClean="0"/>
              <a:t>インフルエンザウイルス </a:t>
            </a:r>
            <a:r>
              <a:rPr lang="en-US" altLang="ja-JP" sz="1800" dirty="0" smtClean="0"/>
              <a:t>H5N8</a:t>
            </a:r>
            <a:r>
              <a:rPr lang="ja-JP" altLang="en-US" sz="1800" dirty="0" smtClean="0"/>
              <a:t>が広く流行し始めたことにより、私たちは改めて、家禽の中で次々と新しい鳥インフルエンザウイルスが現れ続けるのだという事実を突きつけられました。</a:t>
            </a:r>
            <a:endParaRPr lang="en-US" altLang="ja-JP" sz="1800" dirty="0" smtClean="0"/>
          </a:p>
          <a:p>
            <a:pPr lvl="1"/>
            <a:r>
              <a:rPr lang="ja-JP" altLang="en-US" sz="1800" dirty="0" smtClean="0"/>
              <a:t>鳥インフルエンザが世界的な流行に発展するのは、家禽の間で流行を繰り返すことにより変異したウイルスが、さらに地域内で流行を広げて爆発的に増えることで、</a:t>
            </a:r>
            <a:r>
              <a:rPr lang="en-US" altLang="ja-JP" sz="1800" dirty="0" smtClean="0"/>
              <a:t>spill out</a:t>
            </a:r>
            <a:r>
              <a:rPr lang="ja-JP" altLang="en-US" sz="1800" dirty="0" smtClean="0"/>
              <a:t>（溢れ出し）して野鳥に感染し、渡り鳥がそのルート上の遠い国にウイルスを運ぶ、と考えられています。</a:t>
            </a:r>
            <a:endParaRPr lang="en-US" altLang="ja-JP" sz="1800" dirty="0" smtClean="0"/>
          </a:p>
          <a:p>
            <a:pPr lvl="1"/>
            <a:r>
              <a:rPr lang="ja-JP" altLang="en-US" sz="1800" dirty="0" smtClean="0"/>
              <a:t>これが正しいとすると、韓国で</a:t>
            </a:r>
            <a:r>
              <a:rPr lang="en-US" altLang="ja-JP" sz="1800" dirty="0" smtClean="0"/>
              <a:t>1,000</a:t>
            </a:r>
            <a:r>
              <a:rPr lang="ja-JP" altLang="en-US" sz="1800" dirty="0" smtClean="0"/>
              <a:t>万羽もの鶏に感染が広がる前に抑え込むことが重要であったと言えます。流行の間</a:t>
            </a:r>
            <a:r>
              <a:rPr lang="en-US" altLang="ja-JP" sz="1800" dirty="0" smtClean="0"/>
              <a:t>OIE</a:t>
            </a:r>
            <a:r>
              <a:rPr lang="ja-JP" altLang="en-US" sz="1800" dirty="0" smtClean="0"/>
              <a:t>に速報していたところによると、韓国は国際ルールに基づいたスタンピングアウト（摘発・淘汰）を繰り返してきたと思われますが、何が原因でここまで流行が大きくなったのか、原因を精査して今後の教訓にすることが重要です。</a:t>
            </a:r>
            <a:endParaRPr lang="en-US" altLang="ja-JP" sz="1800" dirty="0" smtClean="0"/>
          </a:p>
          <a:p>
            <a:pPr lvl="1"/>
            <a:r>
              <a:rPr lang="en-US" altLang="ja-JP" sz="1800" dirty="0" smtClean="0"/>
              <a:t>H5N8</a:t>
            </a:r>
            <a:r>
              <a:rPr lang="ja-JP" altLang="en-US" sz="1800" dirty="0" smtClean="0"/>
              <a:t>ウイルスの人への感染はまだ報告されていませんが、</a:t>
            </a:r>
            <a:r>
              <a:rPr lang="en-US" altLang="ja-JP" sz="1800" dirty="0" smtClean="0"/>
              <a:t>H5N1</a:t>
            </a:r>
            <a:r>
              <a:rPr lang="ja-JP" altLang="en-US" sz="1800" dirty="0" err="1" smtClean="0"/>
              <a:t>のような</a:t>
            </a:r>
            <a:r>
              <a:rPr lang="ja-JP" altLang="en-US" sz="1800" dirty="0" smtClean="0"/>
              <a:t>事態に発展する可能性もゼロではありません。今後の情報に注意し、このウェブサイトでも変化があればすぐにお伝えしたいと思います。</a:t>
            </a:r>
            <a:endParaRPr lang="en-US" altLang="ja-JP" sz="1800" dirty="0" smtClean="0"/>
          </a:p>
        </p:txBody>
      </p:sp>
    </p:spTree>
    <p:extLst>
      <p:ext uri="{BB962C8B-B14F-4D97-AF65-F5344CB8AC3E}">
        <p14:creationId xmlns:p14="http://schemas.microsoft.com/office/powerpoint/2010/main" val="882079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3600" dirty="0" smtClean="0"/>
              <a:t>鳥インフルエンザに関する最近の話題</a:t>
            </a:r>
            <a:r>
              <a:rPr lang="en-US" altLang="ja-JP" sz="3600" dirty="0" smtClean="0"/>
              <a:t/>
            </a:r>
            <a:br>
              <a:rPr lang="en-US" altLang="ja-JP" sz="3600" dirty="0" smtClean="0"/>
            </a:br>
            <a:r>
              <a:rPr lang="ja-JP" altLang="en-US" sz="2700" dirty="0" smtClean="0"/>
              <a:t>（</a:t>
            </a:r>
            <a:r>
              <a:rPr lang="en-US" altLang="ja-JP" sz="2700" dirty="0" smtClean="0"/>
              <a:t>2014</a:t>
            </a:r>
            <a:r>
              <a:rPr lang="ja-JP" altLang="en-US" sz="2700" dirty="0" smtClean="0"/>
              <a:t>年</a:t>
            </a:r>
            <a:r>
              <a:rPr lang="en-US" altLang="ja-JP" sz="2700" dirty="0" smtClean="0"/>
              <a:t>12</a:t>
            </a:r>
            <a:r>
              <a:rPr lang="ja-JP" altLang="en-US" sz="2700" dirty="0" smtClean="0"/>
              <a:t>月</a:t>
            </a:r>
            <a:r>
              <a:rPr lang="en-US" altLang="ja-JP" sz="2700" dirty="0" smtClean="0"/>
              <a:t>01</a:t>
            </a:r>
            <a:r>
              <a:rPr lang="ja-JP" altLang="en-US" sz="2700" dirty="0" smtClean="0"/>
              <a:t>日作成）</a:t>
            </a:r>
            <a:endParaRPr lang="ja-JP" altLang="en-US" sz="2700" dirty="0"/>
          </a:p>
        </p:txBody>
      </p:sp>
      <p:sp>
        <p:nvSpPr>
          <p:cNvPr id="3" name="コンテンツ プレースホルダー 2"/>
          <p:cNvSpPr>
            <a:spLocks noGrp="1"/>
          </p:cNvSpPr>
          <p:nvPr>
            <p:ph idx="1"/>
          </p:nvPr>
        </p:nvSpPr>
        <p:spPr>
          <a:xfrm>
            <a:off x="468000" y="1268760"/>
            <a:ext cx="8208000" cy="4616648"/>
          </a:xfrm>
        </p:spPr>
        <p:txBody>
          <a:bodyPr/>
          <a:lstStyle/>
          <a:p>
            <a:r>
              <a:rPr lang="ja-JP" altLang="en-US" dirty="0" smtClean="0"/>
              <a:t>解説</a:t>
            </a:r>
            <a:endParaRPr lang="en-US" altLang="ja-JP" dirty="0" smtClean="0"/>
          </a:p>
          <a:p>
            <a:pPr lvl="1"/>
            <a:r>
              <a:rPr lang="en-US" altLang="ja-JP" dirty="0" smtClean="0"/>
              <a:t>H7N9</a:t>
            </a:r>
            <a:r>
              <a:rPr lang="ja-JP" altLang="en-US" dirty="0" smtClean="0"/>
              <a:t>インフルエンザには流行の波があり、これまでいずれも秋から始まり冬にピークを迎えています。その理由として、正月を前に鶏の生産が活発化するからではないかとも考えられていますが、いずれにしても明らかに</a:t>
            </a:r>
            <a:r>
              <a:rPr lang="ja-JP" altLang="en-US" dirty="0" smtClean="0"/>
              <a:t>この</a:t>
            </a:r>
            <a:r>
              <a:rPr lang="en-US" altLang="ja-JP" dirty="0" smtClean="0"/>
              <a:t>11</a:t>
            </a:r>
            <a:r>
              <a:rPr lang="ja-JP" altLang="en-US" dirty="0" smtClean="0"/>
              <a:t>月</a:t>
            </a:r>
            <a:r>
              <a:rPr lang="ja-JP" altLang="en-US" dirty="0" smtClean="0"/>
              <a:t>から中国で流行の波に入っていることが示されています。冬季に中国から日本に来た旅行者が病院を訪れた時には、</a:t>
            </a:r>
            <a:r>
              <a:rPr lang="en-US" altLang="ja-JP" dirty="0" smtClean="0"/>
              <a:t> H7N9</a:t>
            </a:r>
            <a:r>
              <a:rPr lang="ja-JP" altLang="en-US" dirty="0" smtClean="0"/>
              <a:t>感染の可能性もありうるということを頭に入れておいてください。</a:t>
            </a:r>
            <a:endParaRPr lang="en-US" altLang="ja-JP" dirty="0" smtClean="0"/>
          </a:p>
          <a:p>
            <a:pPr lvl="1"/>
            <a:r>
              <a:rPr lang="ja-JP" altLang="en-US" dirty="0" smtClean="0"/>
              <a:t>エジプトは</a:t>
            </a:r>
            <a:r>
              <a:rPr lang="en-US" altLang="ja-JP" dirty="0" smtClean="0"/>
              <a:t>2011</a:t>
            </a:r>
            <a:r>
              <a:rPr lang="ja-JP" altLang="en-US" dirty="0" smtClean="0"/>
              <a:t>年には年間</a:t>
            </a:r>
            <a:r>
              <a:rPr lang="en-US" altLang="ja-JP" dirty="0" smtClean="0"/>
              <a:t>39</a:t>
            </a:r>
            <a:r>
              <a:rPr lang="ja-JP" altLang="en-US" dirty="0" smtClean="0"/>
              <a:t>人の感染者を出し、最も人への感染が多い国でしたが、その後毎年感染者数は減少し、</a:t>
            </a:r>
            <a:r>
              <a:rPr lang="en-US" altLang="ja-JP" dirty="0" smtClean="0"/>
              <a:t>2013</a:t>
            </a:r>
            <a:r>
              <a:rPr lang="ja-JP" altLang="en-US" dirty="0" smtClean="0"/>
              <a:t>年はわずかに</a:t>
            </a:r>
            <a:r>
              <a:rPr lang="en-US" altLang="ja-JP" dirty="0" smtClean="0"/>
              <a:t/>
            </a:r>
            <a:br>
              <a:rPr lang="en-US" altLang="ja-JP" dirty="0" smtClean="0"/>
            </a:br>
            <a:r>
              <a:rPr lang="en-US" altLang="ja-JP" dirty="0" smtClean="0"/>
              <a:t>4</a:t>
            </a:r>
            <a:r>
              <a:rPr lang="ja-JP" altLang="en-US" dirty="0" smtClean="0"/>
              <a:t>人、</a:t>
            </a:r>
            <a:r>
              <a:rPr lang="en-US" altLang="ja-JP" dirty="0" smtClean="0"/>
              <a:t>2014</a:t>
            </a:r>
            <a:r>
              <a:rPr lang="ja-JP" altLang="en-US" dirty="0" smtClean="0"/>
              <a:t>年前半は一人も報告されていませんでした。しかし、後半になって報告が表れ始め、現在感染者数は</a:t>
            </a:r>
            <a:r>
              <a:rPr lang="en-US" altLang="ja-JP" dirty="0" smtClean="0"/>
              <a:t>8</a:t>
            </a:r>
            <a:r>
              <a:rPr lang="ja-JP" altLang="en-US" dirty="0" smtClean="0"/>
              <a:t>人となっています。多くの</a:t>
            </a:r>
            <a:r>
              <a:rPr lang="en-US" altLang="ja-JP" dirty="0" smtClean="0"/>
              <a:t/>
            </a:r>
            <a:br>
              <a:rPr lang="en-US" altLang="ja-JP" dirty="0" smtClean="0"/>
            </a:br>
            <a:r>
              <a:rPr lang="ja-JP" altLang="en-US" dirty="0" smtClean="0"/>
              <a:t>人が家禽との接触歴があるということで、国民の警戒心が薄れてきたものの家禽での流行は収まっていなかったのだということが、見て取れます。</a:t>
            </a:r>
            <a:endParaRPr lang="en-US" altLang="ja-JP" dirty="0"/>
          </a:p>
        </p:txBody>
      </p:sp>
    </p:spTree>
    <p:extLst>
      <p:ext uri="{BB962C8B-B14F-4D97-AF65-F5344CB8AC3E}">
        <p14:creationId xmlns:p14="http://schemas.microsoft.com/office/powerpoint/2010/main" val="12195926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GJJテンプレ">
      <a:dk1>
        <a:sysClr val="windowText" lastClr="000000"/>
      </a:dk1>
      <a:lt1>
        <a:sysClr val="window" lastClr="FFFFFF"/>
      </a:lt1>
      <a:dk2>
        <a:srgbClr val="0079BB"/>
      </a:dk2>
      <a:lt2>
        <a:srgbClr val="00499D"/>
      </a:lt2>
      <a:accent1>
        <a:srgbClr val="E85F9D"/>
      </a:accent1>
      <a:accent2>
        <a:srgbClr val="98D5E9"/>
      </a:accent2>
      <a:accent3>
        <a:srgbClr val="003686"/>
      </a:accent3>
      <a:accent4>
        <a:srgbClr val="2B93EC"/>
      </a:accent4>
      <a:accent5>
        <a:srgbClr val="9ED5EC"/>
      </a:accent5>
      <a:accent6>
        <a:srgbClr val="0B92DB"/>
      </a:accent6>
      <a:hlink>
        <a:srgbClr val="0000FF"/>
      </a:hlink>
      <a:folHlink>
        <a:srgbClr val="800080"/>
      </a:folHlink>
    </a:clrScheme>
    <a:fontScheme name="Arial MSPゴ">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589</Words>
  <Application>Microsoft Office PowerPoint</Application>
  <PresentationFormat>画面に合わせる (4:3)</PresentationFormat>
  <Paragraphs>69</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インフルエンザ：最近の話題</vt:lpstr>
      <vt:lpstr>2014～2015シーズンのインフルエンザワクチン</vt:lpstr>
      <vt:lpstr>2014～2015　アメリカの流行株</vt:lpstr>
      <vt:lpstr>2014～2015　日本の流行株</vt:lpstr>
      <vt:lpstr>鳥インフルエンザに関する最近の話題 （2014年12月01日作成）</vt:lpstr>
      <vt:lpstr>鳥インフルエンザに関する最近の話題 （2014年12月01日作成）</vt:lpstr>
      <vt:lpstr>鳥インフルエンザに関する最近の話題 （2014年12月01日作成）</vt:lpstr>
      <vt:lpstr>鳥インフルエンザに関する最近の話題 （2014年12月01日作成）</vt:lpstr>
    </vt:vector>
  </TitlesOfParts>
  <Company>GOJO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GOJO Japan</dc:creator>
  <cp:lastModifiedBy>asahi</cp:lastModifiedBy>
  <cp:revision>20</cp:revision>
  <cp:lastPrinted>2014-12-18T00:30:30Z</cp:lastPrinted>
  <dcterms:created xsi:type="dcterms:W3CDTF">2014-12-12T01:32:08Z</dcterms:created>
  <dcterms:modified xsi:type="dcterms:W3CDTF">2015-01-14T06:12:34Z</dcterms:modified>
</cp:coreProperties>
</file>